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sldIdLst>
    <p:sldId id="256" r:id="rId2"/>
    <p:sldId id="268" r:id="rId3"/>
    <p:sldId id="304" r:id="rId4"/>
    <p:sldId id="270" r:id="rId5"/>
    <p:sldId id="329" r:id="rId6"/>
    <p:sldId id="271" r:id="rId7"/>
    <p:sldId id="273" r:id="rId8"/>
    <p:sldId id="272" r:id="rId9"/>
    <p:sldId id="376" r:id="rId10"/>
    <p:sldId id="274" r:id="rId11"/>
    <p:sldId id="275" r:id="rId12"/>
    <p:sldId id="279" r:id="rId13"/>
    <p:sldId id="276" r:id="rId14"/>
    <p:sldId id="277" r:id="rId15"/>
    <p:sldId id="305" r:id="rId16"/>
    <p:sldId id="280" r:id="rId17"/>
    <p:sldId id="282" r:id="rId18"/>
    <p:sldId id="359" r:id="rId19"/>
    <p:sldId id="377" r:id="rId20"/>
    <p:sldId id="395" r:id="rId21"/>
    <p:sldId id="328" r:id="rId22"/>
    <p:sldId id="378" r:id="rId23"/>
    <p:sldId id="283" r:id="rId24"/>
    <p:sldId id="285" r:id="rId25"/>
    <p:sldId id="361" r:id="rId26"/>
    <p:sldId id="373" r:id="rId27"/>
    <p:sldId id="363" r:id="rId28"/>
    <p:sldId id="379" r:id="rId29"/>
    <p:sldId id="396" r:id="rId30"/>
    <p:sldId id="364" r:id="rId31"/>
    <p:sldId id="394" r:id="rId32"/>
    <p:sldId id="365" r:id="rId33"/>
    <p:sldId id="375" r:id="rId34"/>
    <p:sldId id="366" r:id="rId35"/>
    <p:sldId id="381" r:id="rId36"/>
    <p:sldId id="286" r:id="rId37"/>
    <p:sldId id="372" r:id="rId38"/>
    <p:sldId id="287" r:id="rId39"/>
    <p:sldId id="368" r:id="rId40"/>
    <p:sldId id="380" r:id="rId41"/>
    <p:sldId id="382" r:id="rId42"/>
    <p:sldId id="369" r:id="rId43"/>
    <p:sldId id="383" r:id="rId44"/>
    <p:sldId id="307" r:id="rId45"/>
    <p:sldId id="384" r:id="rId46"/>
    <p:sldId id="385" r:id="rId47"/>
    <p:sldId id="386" r:id="rId48"/>
    <p:sldId id="392" r:id="rId49"/>
    <p:sldId id="346" r:id="rId50"/>
    <p:sldId id="341" r:id="rId51"/>
    <p:sldId id="342" r:id="rId52"/>
    <p:sldId id="349" r:id="rId53"/>
    <p:sldId id="370" r:id="rId54"/>
    <p:sldId id="387" r:id="rId55"/>
    <p:sldId id="388" r:id="rId56"/>
    <p:sldId id="389" r:id="rId57"/>
    <p:sldId id="390" r:id="rId58"/>
    <p:sldId id="391" r:id="rId59"/>
    <p:sldId id="393" r:id="rId60"/>
    <p:sldId id="345"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85"/>
    <p:restoredTop sz="83272" autoAdjust="0"/>
  </p:normalViewPr>
  <p:slideViewPr>
    <p:cSldViewPr>
      <p:cViewPr varScale="1">
        <p:scale>
          <a:sx n="76" d="100"/>
          <a:sy n="76" d="100"/>
        </p:scale>
        <p:origin x="1560"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C6735C-5DA5-0F45-8527-22E066C56F00}" type="datetimeFigureOut">
              <a:rPr lang="en-US" smtClean="0"/>
              <a:t>4/3/18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FAC644-7458-0E44-A7F5-FADA5F226B8C}" type="slidenum">
              <a:rPr lang="en-US" smtClean="0"/>
              <a:t>‹#›</a:t>
            </a:fld>
            <a:endParaRPr lang="en-US"/>
          </a:p>
        </p:txBody>
      </p:sp>
    </p:spTree>
    <p:extLst>
      <p:ext uri="{BB962C8B-B14F-4D97-AF65-F5344CB8AC3E}">
        <p14:creationId xmlns:p14="http://schemas.microsoft.com/office/powerpoint/2010/main" val="250819795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2FAC644-7458-0E44-A7F5-FADA5F226B8C}" type="slidenum">
              <a:rPr lang="en-US" smtClean="0"/>
              <a:t>1</a:t>
            </a:fld>
            <a:endParaRPr lang="en-US"/>
          </a:p>
        </p:txBody>
      </p:sp>
    </p:spTree>
    <p:extLst>
      <p:ext uri="{BB962C8B-B14F-4D97-AF65-F5344CB8AC3E}">
        <p14:creationId xmlns:p14="http://schemas.microsoft.com/office/powerpoint/2010/main" val="1879022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17</a:t>
            </a:fld>
            <a:endParaRPr lang="en-US"/>
          </a:p>
        </p:txBody>
      </p:sp>
    </p:spTree>
    <p:extLst>
      <p:ext uri="{BB962C8B-B14F-4D97-AF65-F5344CB8AC3E}">
        <p14:creationId xmlns:p14="http://schemas.microsoft.com/office/powerpoint/2010/main" val="3958842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1800"/>
              </a:spcAft>
              <a:buNone/>
            </a:pPr>
            <a:endParaRPr lang="en-US" sz="1200" dirty="0"/>
          </a:p>
        </p:txBody>
      </p:sp>
      <p:sp>
        <p:nvSpPr>
          <p:cNvPr id="4" name="Slide Number Placeholder 3"/>
          <p:cNvSpPr>
            <a:spLocks noGrp="1"/>
          </p:cNvSpPr>
          <p:nvPr>
            <p:ph type="sldNum" sz="quarter" idx="10"/>
          </p:nvPr>
        </p:nvSpPr>
        <p:spPr/>
        <p:txBody>
          <a:bodyPr/>
          <a:lstStyle/>
          <a:p>
            <a:fld id="{02FAC644-7458-0E44-A7F5-FADA5F226B8C}" type="slidenum">
              <a:rPr lang="en-US" smtClean="0"/>
              <a:t>18</a:t>
            </a:fld>
            <a:endParaRPr lang="en-US"/>
          </a:p>
        </p:txBody>
      </p:sp>
    </p:spTree>
    <p:extLst>
      <p:ext uri="{BB962C8B-B14F-4D97-AF65-F5344CB8AC3E}">
        <p14:creationId xmlns:p14="http://schemas.microsoft.com/office/powerpoint/2010/main" val="1028934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1800"/>
              </a:spcAft>
              <a:buNone/>
            </a:pPr>
            <a:endParaRPr lang="en-US" sz="1200" dirty="0"/>
          </a:p>
        </p:txBody>
      </p:sp>
      <p:sp>
        <p:nvSpPr>
          <p:cNvPr id="4" name="Slide Number Placeholder 3"/>
          <p:cNvSpPr>
            <a:spLocks noGrp="1"/>
          </p:cNvSpPr>
          <p:nvPr>
            <p:ph type="sldNum" sz="quarter" idx="10"/>
          </p:nvPr>
        </p:nvSpPr>
        <p:spPr/>
        <p:txBody>
          <a:bodyPr/>
          <a:lstStyle/>
          <a:p>
            <a:fld id="{02FAC644-7458-0E44-A7F5-FADA5F226B8C}" type="slidenum">
              <a:rPr lang="en-US" smtClean="0"/>
              <a:t>19</a:t>
            </a:fld>
            <a:endParaRPr lang="en-US"/>
          </a:p>
        </p:txBody>
      </p:sp>
    </p:spTree>
    <p:extLst>
      <p:ext uri="{BB962C8B-B14F-4D97-AF65-F5344CB8AC3E}">
        <p14:creationId xmlns:p14="http://schemas.microsoft.com/office/powerpoint/2010/main" val="375398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20</a:t>
            </a:fld>
            <a:endParaRPr lang="en-US"/>
          </a:p>
        </p:txBody>
      </p:sp>
    </p:spTree>
    <p:extLst>
      <p:ext uri="{BB962C8B-B14F-4D97-AF65-F5344CB8AC3E}">
        <p14:creationId xmlns:p14="http://schemas.microsoft.com/office/powerpoint/2010/main" val="1278783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22</a:t>
            </a:fld>
            <a:endParaRPr lang="en-US"/>
          </a:p>
        </p:txBody>
      </p:sp>
    </p:spTree>
    <p:extLst>
      <p:ext uri="{BB962C8B-B14F-4D97-AF65-F5344CB8AC3E}">
        <p14:creationId xmlns:p14="http://schemas.microsoft.com/office/powerpoint/2010/main" val="2016274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accent1"/>
              </a:buClr>
              <a:buFont typeface="Arial" charset="0"/>
              <a:buChar char="•"/>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2FAC644-7458-0E44-A7F5-FADA5F226B8C}" type="slidenum">
              <a:rPr lang="en-US" smtClean="0"/>
              <a:t>23</a:t>
            </a:fld>
            <a:endParaRPr lang="en-US"/>
          </a:p>
        </p:txBody>
      </p:sp>
    </p:spTree>
    <p:extLst>
      <p:ext uri="{BB962C8B-B14F-4D97-AF65-F5344CB8AC3E}">
        <p14:creationId xmlns:p14="http://schemas.microsoft.com/office/powerpoint/2010/main" val="3319560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24</a:t>
            </a:fld>
            <a:endParaRPr lang="en-US"/>
          </a:p>
        </p:txBody>
      </p:sp>
    </p:spTree>
    <p:extLst>
      <p:ext uri="{BB962C8B-B14F-4D97-AF65-F5344CB8AC3E}">
        <p14:creationId xmlns:p14="http://schemas.microsoft.com/office/powerpoint/2010/main" val="1699173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25</a:t>
            </a:fld>
            <a:endParaRPr lang="en-US"/>
          </a:p>
        </p:txBody>
      </p:sp>
    </p:spTree>
    <p:extLst>
      <p:ext uri="{BB962C8B-B14F-4D97-AF65-F5344CB8AC3E}">
        <p14:creationId xmlns:p14="http://schemas.microsoft.com/office/powerpoint/2010/main" val="1699173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26</a:t>
            </a:fld>
            <a:endParaRPr lang="en-US"/>
          </a:p>
        </p:txBody>
      </p:sp>
    </p:spTree>
    <p:extLst>
      <p:ext uri="{BB962C8B-B14F-4D97-AF65-F5344CB8AC3E}">
        <p14:creationId xmlns:p14="http://schemas.microsoft.com/office/powerpoint/2010/main" val="398810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27</a:t>
            </a:fld>
            <a:endParaRPr lang="en-US"/>
          </a:p>
        </p:txBody>
      </p:sp>
    </p:spTree>
    <p:extLst>
      <p:ext uri="{BB962C8B-B14F-4D97-AF65-F5344CB8AC3E}">
        <p14:creationId xmlns:p14="http://schemas.microsoft.com/office/powerpoint/2010/main" val="785204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4</a:t>
            </a:fld>
            <a:endParaRPr lang="en-US"/>
          </a:p>
        </p:txBody>
      </p:sp>
    </p:spTree>
    <p:extLst>
      <p:ext uri="{BB962C8B-B14F-4D97-AF65-F5344CB8AC3E}">
        <p14:creationId xmlns:p14="http://schemas.microsoft.com/office/powerpoint/2010/main" val="10237856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2FAC644-7458-0E44-A7F5-FADA5F226B8C}" type="slidenum">
              <a:rPr lang="en-US" smtClean="0"/>
              <a:t>28</a:t>
            </a:fld>
            <a:endParaRPr lang="en-US"/>
          </a:p>
        </p:txBody>
      </p:sp>
    </p:spTree>
    <p:extLst>
      <p:ext uri="{BB962C8B-B14F-4D97-AF65-F5344CB8AC3E}">
        <p14:creationId xmlns:p14="http://schemas.microsoft.com/office/powerpoint/2010/main" val="236589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2FAC644-7458-0E44-A7F5-FADA5F226B8C}" type="slidenum">
              <a:rPr lang="en-US" smtClean="0"/>
              <a:t>29</a:t>
            </a:fld>
            <a:endParaRPr lang="en-US"/>
          </a:p>
        </p:txBody>
      </p:sp>
    </p:spTree>
    <p:extLst>
      <p:ext uri="{BB962C8B-B14F-4D97-AF65-F5344CB8AC3E}">
        <p14:creationId xmlns:p14="http://schemas.microsoft.com/office/powerpoint/2010/main" val="1612956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30</a:t>
            </a:fld>
            <a:endParaRPr lang="en-US"/>
          </a:p>
        </p:txBody>
      </p:sp>
    </p:spTree>
    <p:extLst>
      <p:ext uri="{BB962C8B-B14F-4D97-AF65-F5344CB8AC3E}">
        <p14:creationId xmlns:p14="http://schemas.microsoft.com/office/powerpoint/2010/main" val="715173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31</a:t>
            </a:fld>
            <a:endParaRPr lang="en-US"/>
          </a:p>
        </p:txBody>
      </p:sp>
    </p:spTree>
    <p:extLst>
      <p:ext uri="{BB962C8B-B14F-4D97-AF65-F5344CB8AC3E}">
        <p14:creationId xmlns:p14="http://schemas.microsoft.com/office/powerpoint/2010/main" val="609524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32</a:t>
            </a:fld>
            <a:endParaRPr lang="en-US"/>
          </a:p>
        </p:txBody>
      </p:sp>
    </p:spTree>
    <p:extLst>
      <p:ext uri="{BB962C8B-B14F-4D97-AF65-F5344CB8AC3E}">
        <p14:creationId xmlns:p14="http://schemas.microsoft.com/office/powerpoint/2010/main" val="1313085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33</a:t>
            </a:fld>
            <a:endParaRPr lang="en-US"/>
          </a:p>
        </p:txBody>
      </p:sp>
    </p:spTree>
    <p:extLst>
      <p:ext uri="{BB962C8B-B14F-4D97-AF65-F5344CB8AC3E}">
        <p14:creationId xmlns:p14="http://schemas.microsoft.com/office/powerpoint/2010/main" val="3618364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35</a:t>
            </a:fld>
            <a:endParaRPr lang="en-US"/>
          </a:p>
        </p:txBody>
      </p:sp>
    </p:spTree>
    <p:extLst>
      <p:ext uri="{BB962C8B-B14F-4D97-AF65-F5344CB8AC3E}">
        <p14:creationId xmlns:p14="http://schemas.microsoft.com/office/powerpoint/2010/main" val="1341373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37</a:t>
            </a:fld>
            <a:endParaRPr lang="en-US"/>
          </a:p>
        </p:txBody>
      </p:sp>
    </p:spTree>
    <p:extLst>
      <p:ext uri="{BB962C8B-B14F-4D97-AF65-F5344CB8AC3E}">
        <p14:creationId xmlns:p14="http://schemas.microsoft.com/office/powerpoint/2010/main" val="27104695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38</a:t>
            </a:fld>
            <a:endParaRPr lang="en-US"/>
          </a:p>
        </p:txBody>
      </p:sp>
    </p:spTree>
    <p:extLst>
      <p:ext uri="{BB962C8B-B14F-4D97-AF65-F5344CB8AC3E}">
        <p14:creationId xmlns:p14="http://schemas.microsoft.com/office/powerpoint/2010/main" val="637673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39</a:t>
            </a:fld>
            <a:endParaRPr lang="en-US"/>
          </a:p>
        </p:txBody>
      </p:sp>
    </p:spTree>
    <p:extLst>
      <p:ext uri="{BB962C8B-B14F-4D97-AF65-F5344CB8AC3E}">
        <p14:creationId xmlns:p14="http://schemas.microsoft.com/office/powerpoint/2010/main" val="637673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5</a:t>
            </a:fld>
            <a:endParaRPr lang="en-US"/>
          </a:p>
        </p:txBody>
      </p:sp>
    </p:spTree>
    <p:extLst>
      <p:ext uri="{BB962C8B-B14F-4D97-AF65-F5344CB8AC3E}">
        <p14:creationId xmlns:p14="http://schemas.microsoft.com/office/powerpoint/2010/main" val="6315903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2FAC644-7458-0E44-A7F5-FADA5F226B8C}" type="slidenum">
              <a:rPr lang="en-US" smtClean="0"/>
              <a:t>40</a:t>
            </a:fld>
            <a:endParaRPr lang="en-US"/>
          </a:p>
        </p:txBody>
      </p:sp>
    </p:spTree>
    <p:extLst>
      <p:ext uri="{BB962C8B-B14F-4D97-AF65-F5344CB8AC3E}">
        <p14:creationId xmlns:p14="http://schemas.microsoft.com/office/powerpoint/2010/main" val="12170586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2FAC644-7458-0E44-A7F5-FADA5F226B8C}" type="slidenum">
              <a:rPr lang="en-US" smtClean="0"/>
              <a:t>41</a:t>
            </a:fld>
            <a:endParaRPr lang="en-US"/>
          </a:p>
        </p:txBody>
      </p:sp>
    </p:spTree>
    <p:extLst>
      <p:ext uri="{BB962C8B-B14F-4D97-AF65-F5344CB8AC3E}">
        <p14:creationId xmlns:p14="http://schemas.microsoft.com/office/powerpoint/2010/main" val="16264267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42</a:t>
            </a:fld>
            <a:endParaRPr lang="en-US"/>
          </a:p>
        </p:txBody>
      </p:sp>
    </p:spTree>
    <p:extLst>
      <p:ext uri="{BB962C8B-B14F-4D97-AF65-F5344CB8AC3E}">
        <p14:creationId xmlns:p14="http://schemas.microsoft.com/office/powerpoint/2010/main" val="29281691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43</a:t>
            </a:fld>
            <a:endParaRPr lang="en-US"/>
          </a:p>
        </p:txBody>
      </p:sp>
    </p:spTree>
    <p:extLst>
      <p:ext uri="{BB962C8B-B14F-4D97-AF65-F5344CB8AC3E}">
        <p14:creationId xmlns:p14="http://schemas.microsoft.com/office/powerpoint/2010/main" val="5848297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45</a:t>
            </a:fld>
            <a:endParaRPr lang="en-US"/>
          </a:p>
        </p:txBody>
      </p:sp>
    </p:spTree>
    <p:extLst>
      <p:ext uri="{BB962C8B-B14F-4D97-AF65-F5344CB8AC3E}">
        <p14:creationId xmlns:p14="http://schemas.microsoft.com/office/powerpoint/2010/main" val="1242008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46</a:t>
            </a:fld>
            <a:endParaRPr lang="en-US"/>
          </a:p>
        </p:txBody>
      </p:sp>
    </p:spTree>
    <p:extLst>
      <p:ext uri="{BB962C8B-B14F-4D97-AF65-F5344CB8AC3E}">
        <p14:creationId xmlns:p14="http://schemas.microsoft.com/office/powerpoint/2010/main" val="17276974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47</a:t>
            </a:fld>
            <a:endParaRPr lang="en-US"/>
          </a:p>
        </p:txBody>
      </p:sp>
    </p:spTree>
    <p:extLst>
      <p:ext uri="{BB962C8B-B14F-4D97-AF65-F5344CB8AC3E}">
        <p14:creationId xmlns:p14="http://schemas.microsoft.com/office/powerpoint/2010/main" val="165452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51</a:t>
            </a:fld>
            <a:endParaRPr lang="en-US"/>
          </a:p>
        </p:txBody>
      </p:sp>
    </p:spTree>
    <p:extLst>
      <p:ext uri="{BB962C8B-B14F-4D97-AF65-F5344CB8AC3E}">
        <p14:creationId xmlns:p14="http://schemas.microsoft.com/office/powerpoint/2010/main" val="14318498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52</a:t>
            </a:fld>
            <a:endParaRPr lang="en-US"/>
          </a:p>
        </p:txBody>
      </p:sp>
    </p:spTree>
    <p:extLst>
      <p:ext uri="{BB962C8B-B14F-4D97-AF65-F5344CB8AC3E}">
        <p14:creationId xmlns:p14="http://schemas.microsoft.com/office/powerpoint/2010/main" val="7980337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53</a:t>
            </a:fld>
            <a:endParaRPr lang="en-US"/>
          </a:p>
        </p:txBody>
      </p:sp>
    </p:spTree>
    <p:extLst>
      <p:ext uri="{BB962C8B-B14F-4D97-AF65-F5344CB8AC3E}">
        <p14:creationId xmlns:p14="http://schemas.microsoft.com/office/powerpoint/2010/main" val="729994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6</a:t>
            </a:fld>
            <a:endParaRPr lang="en-US"/>
          </a:p>
        </p:txBody>
      </p:sp>
    </p:spTree>
    <p:extLst>
      <p:ext uri="{BB962C8B-B14F-4D97-AF65-F5344CB8AC3E}">
        <p14:creationId xmlns:p14="http://schemas.microsoft.com/office/powerpoint/2010/main" val="12843183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55</a:t>
            </a:fld>
            <a:endParaRPr lang="en-US"/>
          </a:p>
        </p:txBody>
      </p:sp>
    </p:spTree>
    <p:extLst>
      <p:ext uri="{BB962C8B-B14F-4D97-AF65-F5344CB8AC3E}">
        <p14:creationId xmlns:p14="http://schemas.microsoft.com/office/powerpoint/2010/main" val="5840349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56</a:t>
            </a:fld>
            <a:endParaRPr lang="en-US"/>
          </a:p>
        </p:txBody>
      </p:sp>
    </p:spTree>
    <p:extLst>
      <p:ext uri="{BB962C8B-B14F-4D97-AF65-F5344CB8AC3E}">
        <p14:creationId xmlns:p14="http://schemas.microsoft.com/office/powerpoint/2010/main" val="823965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58</a:t>
            </a:fld>
            <a:endParaRPr lang="en-US"/>
          </a:p>
        </p:txBody>
      </p:sp>
    </p:spTree>
    <p:extLst>
      <p:ext uri="{BB962C8B-B14F-4D97-AF65-F5344CB8AC3E}">
        <p14:creationId xmlns:p14="http://schemas.microsoft.com/office/powerpoint/2010/main" val="21382897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59</a:t>
            </a:fld>
            <a:endParaRPr lang="en-US"/>
          </a:p>
        </p:txBody>
      </p:sp>
    </p:spTree>
    <p:extLst>
      <p:ext uri="{BB962C8B-B14F-4D97-AF65-F5344CB8AC3E}">
        <p14:creationId xmlns:p14="http://schemas.microsoft.com/office/powerpoint/2010/main" val="1576515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10</a:t>
            </a:fld>
            <a:endParaRPr lang="en-US"/>
          </a:p>
        </p:txBody>
      </p:sp>
    </p:spTree>
    <p:extLst>
      <p:ext uri="{BB962C8B-B14F-4D97-AF65-F5344CB8AC3E}">
        <p14:creationId xmlns:p14="http://schemas.microsoft.com/office/powerpoint/2010/main" val="359124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11</a:t>
            </a:fld>
            <a:endParaRPr lang="en-US"/>
          </a:p>
        </p:txBody>
      </p:sp>
    </p:spTree>
    <p:extLst>
      <p:ext uri="{BB962C8B-B14F-4D97-AF65-F5344CB8AC3E}">
        <p14:creationId xmlns:p14="http://schemas.microsoft.com/office/powerpoint/2010/main" val="738009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13</a:t>
            </a:fld>
            <a:endParaRPr lang="en-US"/>
          </a:p>
        </p:txBody>
      </p:sp>
    </p:spTree>
    <p:extLst>
      <p:ext uri="{BB962C8B-B14F-4D97-AF65-F5344CB8AC3E}">
        <p14:creationId xmlns:p14="http://schemas.microsoft.com/office/powerpoint/2010/main" val="3885081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2FAC644-7458-0E44-A7F5-FADA5F226B8C}" type="slidenum">
              <a:rPr lang="en-US" smtClean="0"/>
              <a:t>14</a:t>
            </a:fld>
            <a:endParaRPr lang="en-US"/>
          </a:p>
        </p:txBody>
      </p:sp>
    </p:spTree>
    <p:extLst>
      <p:ext uri="{BB962C8B-B14F-4D97-AF65-F5344CB8AC3E}">
        <p14:creationId xmlns:p14="http://schemas.microsoft.com/office/powerpoint/2010/main" val="4120440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2FAC644-7458-0E44-A7F5-FADA5F226B8C}" type="slidenum">
              <a:rPr lang="en-US" smtClean="0"/>
              <a:t>16</a:t>
            </a:fld>
            <a:endParaRPr lang="en-US"/>
          </a:p>
        </p:txBody>
      </p:sp>
    </p:spTree>
    <p:extLst>
      <p:ext uri="{BB962C8B-B14F-4D97-AF65-F5344CB8AC3E}">
        <p14:creationId xmlns:p14="http://schemas.microsoft.com/office/powerpoint/2010/main" val="4232313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5AD772-544D-4374-974A-97FDC031251A}" type="datetimeFigureOut">
              <a:rPr lang="en-US" smtClean="0"/>
              <a:t>4/3/18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C4B3F3-A2DA-4EDC-B6F8-93B30185BC85}" type="slidenum">
              <a:rPr lang="en-US" smtClean="0"/>
              <a:t>‹#›</a:t>
            </a:fld>
            <a:endParaRPr lang="en-US"/>
          </a:p>
        </p:txBody>
      </p:sp>
    </p:spTree>
    <p:extLst>
      <p:ext uri="{BB962C8B-B14F-4D97-AF65-F5344CB8AC3E}">
        <p14:creationId xmlns:p14="http://schemas.microsoft.com/office/powerpoint/2010/main" val="1943851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5AD772-544D-4374-974A-97FDC031251A}" type="datetimeFigureOut">
              <a:rPr lang="en-US" smtClean="0"/>
              <a:t>4/3/18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C4B3F3-A2DA-4EDC-B6F8-93B30185BC85}" type="slidenum">
              <a:rPr lang="en-US" smtClean="0"/>
              <a:t>‹#›</a:t>
            </a:fld>
            <a:endParaRPr lang="en-US"/>
          </a:p>
        </p:txBody>
      </p:sp>
    </p:spTree>
    <p:extLst>
      <p:ext uri="{BB962C8B-B14F-4D97-AF65-F5344CB8AC3E}">
        <p14:creationId xmlns:p14="http://schemas.microsoft.com/office/powerpoint/2010/main" val="1778043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D5AD772-544D-4374-974A-97FDC031251A}" type="datetimeFigureOut">
              <a:rPr lang="en-US" smtClean="0"/>
              <a:t>4/3/18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C4B3F3-A2DA-4EDC-B6F8-93B30185BC85}" type="slidenum">
              <a:rPr lang="en-US" smtClean="0"/>
              <a:t>‹#›</a:t>
            </a:fld>
            <a:endParaRPr lang="en-US"/>
          </a:p>
        </p:txBody>
      </p:sp>
    </p:spTree>
    <p:extLst>
      <p:ext uri="{BB962C8B-B14F-4D97-AF65-F5344CB8AC3E}">
        <p14:creationId xmlns:p14="http://schemas.microsoft.com/office/powerpoint/2010/main" val="1343837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D5AD772-544D-4374-974A-97FDC031251A}" type="datetimeFigureOut">
              <a:rPr lang="en-US" smtClean="0"/>
              <a:t>4/3/18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C4B3F3-A2DA-4EDC-B6F8-93B30185BC85}" type="slidenum">
              <a:rPr lang="en-US" smtClean="0"/>
              <a:t>‹#›</a:t>
            </a:fld>
            <a:endParaRPr 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786220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5AD772-544D-4374-974A-97FDC031251A}" type="datetimeFigureOut">
              <a:rPr lang="en-US" smtClean="0"/>
              <a:t>4/3/18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C4B3F3-A2DA-4EDC-B6F8-93B30185BC85}" type="slidenum">
              <a:rPr lang="en-US" smtClean="0"/>
              <a:t>‹#›</a:t>
            </a:fld>
            <a:endParaRPr lang="en-US"/>
          </a:p>
        </p:txBody>
      </p:sp>
    </p:spTree>
    <p:extLst>
      <p:ext uri="{BB962C8B-B14F-4D97-AF65-F5344CB8AC3E}">
        <p14:creationId xmlns:p14="http://schemas.microsoft.com/office/powerpoint/2010/main" val="5472148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D5AD772-544D-4374-974A-97FDC031251A}" type="datetimeFigureOut">
              <a:rPr lang="en-US" smtClean="0"/>
              <a:t>4/3/18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C4B3F3-A2DA-4EDC-B6F8-93B30185BC85}" type="slidenum">
              <a:rPr lang="en-US" smtClean="0"/>
              <a:t>‹#›</a:t>
            </a:fld>
            <a:endParaRPr lang="en-US"/>
          </a:p>
        </p:txBody>
      </p:sp>
    </p:spTree>
    <p:extLst>
      <p:ext uri="{BB962C8B-B14F-4D97-AF65-F5344CB8AC3E}">
        <p14:creationId xmlns:p14="http://schemas.microsoft.com/office/powerpoint/2010/main" val="1515360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D5AD772-544D-4374-974A-97FDC031251A}" type="datetimeFigureOut">
              <a:rPr lang="en-US" smtClean="0"/>
              <a:t>4/3/18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C4B3F3-A2DA-4EDC-B6F8-93B30185BC85}" type="slidenum">
              <a:rPr lang="en-US" smtClean="0"/>
              <a:t>‹#›</a:t>
            </a:fld>
            <a:endParaRPr lang="en-US"/>
          </a:p>
        </p:txBody>
      </p:sp>
    </p:spTree>
    <p:extLst>
      <p:ext uri="{BB962C8B-B14F-4D97-AF65-F5344CB8AC3E}">
        <p14:creationId xmlns:p14="http://schemas.microsoft.com/office/powerpoint/2010/main" val="16543957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5AD772-544D-4374-974A-97FDC031251A}" type="datetimeFigureOut">
              <a:rPr lang="en-US" smtClean="0"/>
              <a:t>4/3/18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C4B3F3-A2DA-4EDC-B6F8-93B30185BC85}" type="slidenum">
              <a:rPr lang="en-US" smtClean="0"/>
              <a:t>‹#›</a:t>
            </a:fld>
            <a:endParaRPr lang="en-US"/>
          </a:p>
        </p:txBody>
      </p:sp>
    </p:spTree>
    <p:extLst>
      <p:ext uri="{BB962C8B-B14F-4D97-AF65-F5344CB8AC3E}">
        <p14:creationId xmlns:p14="http://schemas.microsoft.com/office/powerpoint/2010/main" val="19582227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5AD772-544D-4374-974A-97FDC031251A}" type="datetimeFigureOut">
              <a:rPr lang="en-US" smtClean="0"/>
              <a:t>4/3/18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C4B3F3-A2DA-4EDC-B6F8-93B30185BC85}" type="slidenum">
              <a:rPr lang="en-US" smtClean="0"/>
              <a:t>‹#›</a:t>
            </a:fld>
            <a:endParaRPr lang="en-US"/>
          </a:p>
        </p:txBody>
      </p:sp>
    </p:spTree>
    <p:extLst>
      <p:ext uri="{BB962C8B-B14F-4D97-AF65-F5344CB8AC3E}">
        <p14:creationId xmlns:p14="http://schemas.microsoft.com/office/powerpoint/2010/main" val="1663490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0D5AD772-544D-4374-974A-97FDC031251A}" type="datetimeFigureOut">
              <a:rPr lang="en-US" smtClean="0"/>
              <a:t>4/3/18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C4B3F3-A2DA-4EDC-B6F8-93B30185BC85}" type="slidenum">
              <a:rPr lang="en-US" smtClean="0"/>
              <a:t>‹#›</a:t>
            </a:fld>
            <a:endParaRPr lang="en-US"/>
          </a:p>
        </p:txBody>
      </p:sp>
    </p:spTree>
    <p:extLst>
      <p:ext uri="{BB962C8B-B14F-4D97-AF65-F5344CB8AC3E}">
        <p14:creationId xmlns:p14="http://schemas.microsoft.com/office/powerpoint/2010/main" val="650178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5AD772-544D-4374-974A-97FDC031251A}" type="datetimeFigureOut">
              <a:rPr lang="en-US" smtClean="0"/>
              <a:t>4/3/18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C4B3F3-A2DA-4EDC-B6F8-93B30185BC85}" type="slidenum">
              <a:rPr lang="en-US" smtClean="0"/>
              <a:t>‹#›</a:t>
            </a:fld>
            <a:endParaRPr lang="en-US"/>
          </a:p>
        </p:txBody>
      </p:sp>
    </p:spTree>
    <p:extLst>
      <p:ext uri="{BB962C8B-B14F-4D97-AF65-F5344CB8AC3E}">
        <p14:creationId xmlns:p14="http://schemas.microsoft.com/office/powerpoint/2010/main" val="1149824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5AD772-544D-4374-974A-97FDC031251A}" type="datetimeFigureOut">
              <a:rPr lang="en-US" smtClean="0"/>
              <a:t>4/3/18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C4B3F3-A2DA-4EDC-B6F8-93B30185BC85}" type="slidenum">
              <a:rPr lang="en-US" smtClean="0"/>
              <a:t>‹#›</a:t>
            </a:fld>
            <a:endParaRPr lang="en-US"/>
          </a:p>
        </p:txBody>
      </p:sp>
    </p:spTree>
    <p:extLst>
      <p:ext uri="{BB962C8B-B14F-4D97-AF65-F5344CB8AC3E}">
        <p14:creationId xmlns:p14="http://schemas.microsoft.com/office/powerpoint/2010/main" val="2049843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5AD772-544D-4374-974A-97FDC031251A}" type="datetimeFigureOut">
              <a:rPr lang="en-US" smtClean="0"/>
              <a:t>4/3/18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C4B3F3-A2DA-4EDC-B6F8-93B30185BC85}" type="slidenum">
              <a:rPr lang="en-US" smtClean="0"/>
              <a:t>‹#›</a:t>
            </a:fld>
            <a:endParaRPr lang="en-US"/>
          </a:p>
        </p:txBody>
      </p:sp>
    </p:spTree>
    <p:extLst>
      <p:ext uri="{BB962C8B-B14F-4D97-AF65-F5344CB8AC3E}">
        <p14:creationId xmlns:p14="http://schemas.microsoft.com/office/powerpoint/2010/main" val="1789493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D5AD772-544D-4374-974A-97FDC031251A}" type="datetimeFigureOut">
              <a:rPr lang="en-US" smtClean="0"/>
              <a:t>4/3/18</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1C4B3F3-A2DA-4EDC-B6F8-93B30185BC85}" type="slidenum">
              <a:rPr lang="en-US" smtClean="0"/>
              <a:t>‹#›</a:t>
            </a:fld>
            <a:endParaRPr lang="en-US"/>
          </a:p>
        </p:txBody>
      </p:sp>
    </p:spTree>
    <p:extLst>
      <p:ext uri="{BB962C8B-B14F-4D97-AF65-F5344CB8AC3E}">
        <p14:creationId xmlns:p14="http://schemas.microsoft.com/office/powerpoint/2010/main" val="502862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D5AD772-544D-4374-974A-97FDC031251A}" type="datetimeFigureOut">
              <a:rPr lang="en-US" smtClean="0"/>
              <a:t>4/3/18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1C4B3F3-A2DA-4EDC-B6F8-93B30185BC85}" type="slidenum">
              <a:rPr lang="en-US" smtClean="0"/>
              <a:t>‹#›</a:t>
            </a:fld>
            <a:endParaRPr lang="en-US"/>
          </a:p>
        </p:txBody>
      </p:sp>
    </p:spTree>
    <p:extLst>
      <p:ext uri="{BB962C8B-B14F-4D97-AF65-F5344CB8AC3E}">
        <p14:creationId xmlns:p14="http://schemas.microsoft.com/office/powerpoint/2010/main" val="1256861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D5AD772-544D-4374-974A-97FDC031251A}" type="datetimeFigureOut">
              <a:rPr lang="en-US" smtClean="0"/>
              <a:t>4/3/18</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1C4B3F3-A2DA-4EDC-B6F8-93B30185BC85}" type="slidenum">
              <a:rPr lang="en-US" smtClean="0"/>
              <a:t>‹#›</a:t>
            </a:fld>
            <a:endParaRPr lang="en-US"/>
          </a:p>
        </p:txBody>
      </p:sp>
    </p:spTree>
    <p:extLst>
      <p:ext uri="{BB962C8B-B14F-4D97-AF65-F5344CB8AC3E}">
        <p14:creationId xmlns:p14="http://schemas.microsoft.com/office/powerpoint/2010/main" val="1418078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5AD772-544D-4374-974A-97FDC031251A}" type="datetimeFigureOut">
              <a:rPr lang="en-US" smtClean="0"/>
              <a:t>4/3/18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C4B3F3-A2DA-4EDC-B6F8-93B30185BC85}" type="slidenum">
              <a:rPr lang="en-US" smtClean="0"/>
              <a:t>‹#›</a:t>
            </a:fld>
            <a:endParaRPr lang="en-US"/>
          </a:p>
        </p:txBody>
      </p:sp>
    </p:spTree>
    <p:extLst>
      <p:ext uri="{BB962C8B-B14F-4D97-AF65-F5344CB8AC3E}">
        <p14:creationId xmlns:p14="http://schemas.microsoft.com/office/powerpoint/2010/main" val="872540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D5AD772-544D-4374-974A-97FDC031251A}" type="datetimeFigureOut">
              <a:rPr lang="en-US" smtClean="0"/>
              <a:t>4/3/18</a:t>
            </a:fld>
            <a:endParaRPr 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C1C4B3F3-A2DA-4EDC-B6F8-93B30185BC85}" type="slidenum">
              <a:rPr lang="en-US" smtClean="0"/>
              <a:t>‹#›</a:t>
            </a:fld>
            <a:endParaRPr lang="en-US"/>
          </a:p>
        </p:txBody>
      </p:sp>
    </p:spTree>
    <p:extLst>
      <p:ext uri="{BB962C8B-B14F-4D97-AF65-F5344CB8AC3E}">
        <p14:creationId xmlns:p14="http://schemas.microsoft.com/office/powerpoint/2010/main" val="3527696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jpeg"/><Relationship Id="rId4" Type="http://schemas.openxmlformats.org/officeDocument/2006/relationships/image" Target="../media/image6.jpeg"/></Relationships>
</file>

<file path=ppt/slides/_rels/slide25.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9.png"/><Relationship Id="rId7" Type="http://schemas.openxmlformats.org/officeDocument/2006/relationships/image" Target="../media/image10.tif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pectrum.ieee.org/the-human-os/biomedical/bionics/now-theres-a-way-around-paralysis-neural-bypass-links-brain-to-hand" TargetMode="External"/><Relationship Id="rId5" Type="http://schemas.openxmlformats.org/officeDocument/2006/relationships/hyperlink" Target="http://www.gizmag.com/bionic-fingertip/42214/" TargetMode="External"/><Relationship Id="rId4" Type="http://schemas.openxmlformats.org/officeDocument/2006/relationships/hyperlink" Target="http://newsroom.ucla.edu/releases/completely-paralyzed-man-voluntarily-moves-his-legs-ucla-scientists-report"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8" Type="http://schemas.openxmlformats.org/officeDocument/2006/relationships/hyperlink" Target="https://commons.wikimedia.org/w/index.php?curid=47492926" TargetMode="External"/><Relationship Id="rId3" Type="http://schemas.openxmlformats.org/officeDocument/2006/relationships/image" Target="../media/image14.png"/><Relationship Id="rId7" Type="http://schemas.openxmlformats.org/officeDocument/2006/relationships/hyperlink" Target="https://commons.wikimedia.org/w/index.php?curid=50309122" TargetMode="External"/><Relationship Id="rId12" Type="http://schemas.openxmlformats.org/officeDocument/2006/relationships/image" Target="../media/image18.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ommons.wikimedia.org/w/index.php?curid=46897599" TargetMode="External"/><Relationship Id="rId11" Type="http://schemas.openxmlformats.org/officeDocument/2006/relationships/image" Target="../media/image17.tiff"/><Relationship Id="rId5" Type="http://schemas.openxmlformats.org/officeDocument/2006/relationships/hyperlink" Target="https://commons.wikimedia.org/w/index.php?curid=49531274" TargetMode="External"/><Relationship Id="rId10" Type="http://schemas.openxmlformats.org/officeDocument/2006/relationships/image" Target="../media/image16.tiff"/><Relationship Id="rId4" Type="http://schemas.openxmlformats.org/officeDocument/2006/relationships/hyperlink" Target="http://news.sciencemag.org/brain-behavior/2015/08/internet-search-engines-may-be-influencing-elections" TargetMode="External"/><Relationship Id="rId9" Type="http://schemas.openxmlformats.org/officeDocument/2006/relationships/image" Target="../media/image15.tiff"/></Relationships>
</file>

<file path=ppt/slides/_rels/slide2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gizmodo.com/a-new-ai-can-write-convincing-political-speeches-1754906893?utm_source=feedburner&amp;utm_medium=feed&amp;utm_campaign=Feed:+gizmodo/full+(Gizmodo)"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gizmodo.com/a-new-ai-can-write-convincing-political-speeches-1754906893?utm_source=feedburner&amp;utm_medium=feed&amp;utm_campaign=Feed:+gizmodo/full+(Gizmod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7.png"/><Relationship Id="rId4" Type="http://schemas.openxmlformats.org/officeDocument/2006/relationships/image" Target="../media/image26.tiff"/></Relationships>
</file>

<file path=ppt/slides/_rels/slide33.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youtu.be/K-4mp_e5v4A"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tiff"/><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www.businessinsider.com/el-chapo-guzman-in-costa-rica-with-son-2015-9"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hyperlink" Target="mailto:emilyo@uci.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9.tiff"/><Relationship Id="rId3" Type="http://schemas.openxmlformats.org/officeDocument/2006/relationships/image" Target="../media/image47.png"/><Relationship Id="rId7" Type="http://schemas.openxmlformats.org/officeDocument/2006/relationships/image" Target="../media/image48.tif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ahogrammer.com/2016/11/15/deep-learning-enables-you-to-hide-screen-when-your-boss-is-approaching/" TargetMode="External"/><Relationship Id="rId5" Type="http://schemas.openxmlformats.org/officeDocument/2006/relationships/hyperlink" Target="http://spectrum.ieee.org/the-human-os/biomedical/devices/robotic-kiss-transmitter-lets-you-smooch-a-loved-one-from-afar" TargetMode="External"/><Relationship Id="rId4" Type="http://schemas.openxmlformats.org/officeDocument/2006/relationships/hyperlink" Target="https://gottago.io/?ref=producthunt"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www.youtube.com/watch?v=ZNMbEbz2dy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Informatics 43</a:t>
            </a:r>
          </a:p>
        </p:txBody>
      </p:sp>
      <p:sp>
        <p:nvSpPr>
          <p:cNvPr id="3" name="Subtitle 2"/>
          <p:cNvSpPr>
            <a:spLocks noGrp="1"/>
          </p:cNvSpPr>
          <p:nvPr>
            <p:ph type="subTitle" idx="1"/>
          </p:nvPr>
        </p:nvSpPr>
        <p:spPr/>
        <p:txBody>
          <a:bodyPr>
            <a:normAutofit/>
          </a:bodyPr>
          <a:lstStyle/>
          <a:p>
            <a:r>
              <a:rPr lang="en-US">
                <a:solidFill>
                  <a:schemeClr val="tx2"/>
                </a:solidFill>
              </a:rPr>
              <a:t>Lecture 1-intro</a:t>
            </a:r>
            <a:endParaRPr lang="en-US" dirty="0">
              <a:solidFill>
                <a:schemeClr val="tx2"/>
              </a:solidFill>
            </a:endParaRPr>
          </a:p>
          <a:p>
            <a:r>
              <a:rPr lang="en-US" dirty="0">
                <a:solidFill>
                  <a:schemeClr val="tx2"/>
                </a:solidFill>
              </a:rPr>
              <a:t>Emily Navarro</a:t>
            </a:r>
          </a:p>
        </p:txBody>
      </p:sp>
    </p:spTree>
    <p:extLst>
      <p:ext uri="{BB962C8B-B14F-4D97-AF65-F5344CB8AC3E}">
        <p14:creationId xmlns:p14="http://schemas.microsoft.com/office/powerpoint/2010/main" val="2157363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Cheating</a:t>
            </a:r>
          </a:p>
        </p:txBody>
      </p:sp>
      <p:sp>
        <p:nvSpPr>
          <p:cNvPr id="3" name="Content Placeholder 2"/>
          <p:cNvSpPr>
            <a:spLocks noGrp="1"/>
          </p:cNvSpPr>
          <p:nvPr>
            <p:ph idx="1"/>
          </p:nvPr>
        </p:nvSpPr>
        <p:spPr/>
        <p:txBody>
          <a:bodyPr>
            <a:normAutofit/>
          </a:bodyPr>
          <a:lstStyle/>
          <a:p>
            <a:pPr>
              <a:buClr>
                <a:schemeClr val="accent1"/>
              </a:buClr>
              <a:buFont typeface="Arial" charset="0"/>
              <a:buChar char="•"/>
            </a:pPr>
            <a:r>
              <a:rPr lang="en-US" sz="2400" dirty="0">
                <a:solidFill>
                  <a:schemeClr val="tx1">
                    <a:lumMod val="65000"/>
                    <a:lumOff val="35000"/>
                  </a:schemeClr>
                </a:solidFill>
              </a:rPr>
              <a:t>DON’T DO IT!!</a:t>
            </a:r>
          </a:p>
          <a:p>
            <a:pPr>
              <a:buClr>
                <a:schemeClr val="accent1"/>
              </a:buClr>
              <a:buFont typeface="Arial" charset="0"/>
              <a:buChar char="•"/>
            </a:pPr>
            <a:r>
              <a:rPr lang="en-US" sz="2400" dirty="0">
                <a:solidFill>
                  <a:schemeClr val="tx1">
                    <a:lumMod val="65000"/>
                    <a:lumOff val="35000"/>
                  </a:schemeClr>
                </a:solidFill>
              </a:rPr>
              <a:t>All assignments are checked thoroughly for plagiarism</a:t>
            </a:r>
          </a:p>
          <a:p>
            <a:pPr>
              <a:buClr>
                <a:schemeClr val="accent1"/>
              </a:buClr>
              <a:buFont typeface="Arial" charset="0"/>
              <a:buChar char="•"/>
            </a:pPr>
            <a:r>
              <a:rPr lang="en-US" sz="2400" dirty="0">
                <a:solidFill>
                  <a:schemeClr val="tx1">
                    <a:lumMod val="65000"/>
                    <a:lumOff val="35000"/>
                  </a:schemeClr>
                </a:solidFill>
              </a:rPr>
              <a:t>Looking at someone else’s paper during a quiz/test will be interpreted as cheating</a:t>
            </a:r>
          </a:p>
          <a:p>
            <a:pPr>
              <a:buClr>
                <a:schemeClr val="accent1"/>
              </a:buClr>
              <a:buFont typeface="Arial" charset="0"/>
              <a:buChar char="•"/>
            </a:pPr>
            <a:r>
              <a:rPr lang="en-US" sz="2400" dirty="0">
                <a:solidFill>
                  <a:schemeClr val="tx1">
                    <a:lumMod val="65000"/>
                    <a:lumOff val="35000"/>
                  </a:schemeClr>
                </a:solidFill>
              </a:rPr>
              <a:t>Plagiarism/cheating consequences</a:t>
            </a:r>
          </a:p>
          <a:p>
            <a:pPr lvl="1">
              <a:buClr>
                <a:schemeClr val="accent1"/>
              </a:buClr>
              <a:buFont typeface="Arial" charset="0"/>
              <a:buChar char="•"/>
            </a:pPr>
            <a:r>
              <a:rPr lang="en-US" sz="2000" dirty="0">
                <a:solidFill>
                  <a:schemeClr val="tx1">
                    <a:lumMod val="65000"/>
                    <a:lumOff val="35000"/>
                  </a:schemeClr>
                </a:solidFill>
              </a:rPr>
              <a:t>Fail the assignment</a:t>
            </a:r>
          </a:p>
          <a:p>
            <a:pPr lvl="1">
              <a:buClr>
                <a:schemeClr val="accent1"/>
              </a:buClr>
              <a:buFont typeface="Arial" charset="0"/>
              <a:buChar char="•"/>
            </a:pPr>
            <a:r>
              <a:rPr lang="en-US" sz="2000" dirty="0">
                <a:solidFill>
                  <a:schemeClr val="tx1">
                    <a:lumMod val="65000"/>
                    <a:lumOff val="35000"/>
                  </a:schemeClr>
                </a:solidFill>
              </a:rPr>
              <a:t>Offense recorded with Student Affairs</a:t>
            </a:r>
          </a:p>
        </p:txBody>
      </p:sp>
    </p:spTree>
    <p:extLst>
      <p:ext uri="{BB962C8B-B14F-4D97-AF65-F5344CB8AC3E}">
        <p14:creationId xmlns:p14="http://schemas.microsoft.com/office/powerpoint/2010/main" val="1210011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 Work</a:t>
            </a:r>
          </a:p>
        </p:txBody>
      </p:sp>
      <p:sp>
        <p:nvSpPr>
          <p:cNvPr id="3" name="Content Placeholder 2"/>
          <p:cNvSpPr>
            <a:spLocks noGrp="1"/>
          </p:cNvSpPr>
          <p:nvPr>
            <p:ph idx="1"/>
          </p:nvPr>
        </p:nvSpPr>
        <p:spPr/>
        <p:txBody>
          <a:bodyPr>
            <a:normAutofit/>
          </a:bodyPr>
          <a:lstStyle/>
          <a:p>
            <a:pPr>
              <a:buClr>
                <a:schemeClr val="accent1"/>
              </a:buClr>
              <a:buFont typeface="Arial" charset="0"/>
              <a:buChar char="•"/>
            </a:pPr>
            <a:r>
              <a:rPr lang="en-US" sz="2400" dirty="0">
                <a:solidFill>
                  <a:schemeClr val="tx1">
                    <a:lumMod val="65000"/>
                    <a:lumOff val="35000"/>
                  </a:schemeClr>
                </a:solidFill>
              </a:rPr>
              <a:t>Late work will not be accepted</a:t>
            </a:r>
          </a:p>
          <a:p>
            <a:pPr>
              <a:buClr>
                <a:schemeClr val="accent1"/>
              </a:buClr>
              <a:buFont typeface="Arial" charset="0"/>
              <a:buChar char="•"/>
            </a:pPr>
            <a:r>
              <a:rPr lang="en-US" sz="2400" dirty="0">
                <a:solidFill>
                  <a:schemeClr val="tx1">
                    <a:lumMod val="65000"/>
                    <a:lumOff val="35000"/>
                  </a:schemeClr>
                </a:solidFill>
              </a:rPr>
              <a:t>Truly extenuating circumstances will be evaluated on a case-by-case basis</a:t>
            </a:r>
          </a:p>
          <a:p>
            <a:pPr lvl="1">
              <a:buClr>
                <a:schemeClr val="accent1"/>
              </a:buClr>
              <a:buFont typeface="Arial" charset="0"/>
              <a:buChar char="•"/>
            </a:pPr>
            <a:r>
              <a:rPr lang="en-US" sz="2000" dirty="0">
                <a:solidFill>
                  <a:schemeClr val="tx1">
                    <a:lumMod val="65000"/>
                    <a:lumOff val="35000"/>
                  </a:schemeClr>
                </a:solidFill>
              </a:rPr>
              <a:t>Must provide official documentation (e.g., doctor’s note)</a:t>
            </a:r>
          </a:p>
          <a:p>
            <a:pPr lvl="1">
              <a:buClr>
                <a:schemeClr val="accent1"/>
              </a:buClr>
              <a:buFont typeface="Arial" charset="0"/>
              <a:buChar char="•"/>
            </a:pPr>
            <a:r>
              <a:rPr lang="en-US" sz="2000" dirty="0">
                <a:solidFill>
                  <a:schemeClr val="tx1">
                    <a:lumMod val="65000"/>
                    <a:lumOff val="35000"/>
                  </a:schemeClr>
                </a:solidFill>
              </a:rPr>
              <a:t>Exceptions only granted by the professor</a:t>
            </a:r>
          </a:p>
          <a:p>
            <a:pPr lvl="1">
              <a:buClr>
                <a:schemeClr val="accent1"/>
              </a:buClr>
              <a:buFont typeface="Arial" charset="0"/>
              <a:buChar char="•"/>
            </a:pPr>
            <a:r>
              <a:rPr lang="en-US" sz="2000" dirty="0">
                <a:solidFill>
                  <a:schemeClr val="tx1">
                    <a:lumMod val="65000"/>
                    <a:lumOff val="35000"/>
                  </a:schemeClr>
                </a:solidFill>
              </a:rPr>
              <a:t>Contact professor as soon as possible</a:t>
            </a:r>
          </a:p>
          <a:p>
            <a:pPr lvl="1">
              <a:buClr>
                <a:schemeClr val="accent1"/>
              </a:buClr>
              <a:buFont typeface="Arial" charset="0"/>
              <a:buChar char="•"/>
            </a:pPr>
            <a:r>
              <a:rPr lang="en-US" sz="2000" dirty="0">
                <a:solidFill>
                  <a:schemeClr val="tx1">
                    <a:lumMod val="65000"/>
                    <a:lumOff val="35000"/>
                  </a:schemeClr>
                </a:solidFill>
              </a:rPr>
              <a:t>Contact professor with valid reasons</a:t>
            </a:r>
          </a:p>
          <a:p>
            <a:pPr lvl="1"/>
            <a:endParaRPr lang="en-US" sz="2000" dirty="0"/>
          </a:p>
        </p:txBody>
      </p:sp>
    </p:spTree>
    <p:extLst>
      <p:ext uri="{BB962C8B-B14F-4D97-AF65-F5344CB8AC3E}">
        <p14:creationId xmlns:p14="http://schemas.microsoft.com/office/powerpoint/2010/main" val="2886907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normAutofit/>
          </a:bodyPr>
          <a:lstStyle/>
          <a:p>
            <a:pPr>
              <a:buClr>
                <a:schemeClr val="accent1"/>
              </a:buClr>
              <a:buFont typeface="Arial" charset="0"/>
              <a:buChar char="•"/>
            </a:pPr>
            <a:r>
              <a:rPr lang="en-US" sz="2400" dirty="0">
                <a:solidFill>
                  <a:schemeClr val="tx1">
                    <a:lumMod val="65000"/>
                    <a:lumOff val="35000"/>
                  </a:schemeClr>
                </a:solidFill>
              </a:rPr>
              <a:t>When in doubt</a:t>
            </a:r>
          </a:p>
          <a:p>
            <a:pPr lvl="1">
              <a:buClr>
                <a:schemeClr val="accent1"/>
              </a:buClr>
              <a:buFont typeface="Arial" charset="0"/>
              <a:buChar char="•"/>
            </a:pPr>
            <a:r>
              <a:rPr lang="en-US" sz="2000" dirty="0">
                <a:solidFill>
                  <a:schemeClr val="tx1">
                    <a:lumMod val="65000"/>
                    <a:lumOff val="35000"/>
                  </a:schemeClr>
                </a:solidFill>
              </a:rPr>
              <a:t>ask the TA (or reader)</a:t>
            </a:r>
          </a:p>
          <a:p>
            <a:pPr lvl="1">
              <a:buClr>
                <a:schemeClr val="accent1"/>
              </a:buClr>
              <a:buFont typeface="Arial" charset="0"/>
              <a:buChar char="•"/>
            </a:pPr>
            <a:r>
              <a:rPr lang="en-US" sz="2000" dirty="0">
                <a:solidFill>
                  <a:schemeClr val="tx1">
                    <a:lumMod val="65000"/>
                    <a:lumOff val="35000"/>
                  </a:schemeClr>
                </a:solidFill>
              </a:rPr>
              <a:t>ask the professor</a:t>
            </a:r>
          </a:p>
          <a:p>
            <a:pPr>
              <a:buClr>
                <a:schemeClr val="accent1"/>
              </a:buClr>
              <a:buFont typeface="Arial" charset="0"/>
              <a:buChar char="•"/>
            </a:pPr>
            <a:r>
              <a:rPr lang="en-US" sz="2400" dirty="0">
                <a:solidFill>
                  <a:schemeClr val="tx1">
                    <a:lumMod val="65000"/>
                    <a:lumOff val="35000"/>
                  </a:schemeClr>
                </a:solidFill>
              </a:rPr>
              <a:t>Piazza</a:t>
            </a:r>
          </a:p>
          <a:p>
            <a:pPr>
              <a:buClr>
                <a:schemeClr val="accent1"/>
              </a:buClr>
              <a:buFont typeface="Arial" charset="0"/>
              <a:buChar char="•"/>
            </a:pPr>
            <a:r>
              <a:rPr lang="en-US" sz="2400" dirty="0">
                <a:solidFill>
                  <a:schemeClr val="tx1">
                    <a:lumMod val="65000"/>
                    <a:lumOff val="35000"/>
                  </a:schemeClr>
                </a:solidFill>
              </a:rPr>
              <a:t>E-mail questions</a:t>
            </a:r>
          </a:p>
          <a:p>
            <a:pPr lvl="1">
              <a:buClr>
                <a:schemeClr val="accent1"/>
              </a:buClr>
              <a:buFont typeface="Arial" charset="0"/>
              <a:buChar char="•"/>
            </a:pPr>
            <a:r>
              <a:rPr lang="en-US" sz="2000" dirty="0">
                <a:solidFill>
                  <a:schemeClr val="tx1">
                    <a:lumMod val="65000"/>
                    <a:lumOff val="35000"/>
                  </a:schemeClr>
                </a:solidFill>
              </a:rPr>
              <a:t>answers are (generally) copied to everybody</a:t>
            </a:r>
          </a:p>
          <a:p>
            <a:pPr>
              <a:buClr>
                <a:schemeClr val="accent1"/>
              </a:buClr>
              <a:buFont typeface="Arial" charset="0"/>
              <a:buChar char="•"/>
            </a:pPr>
            <a:r>
              <a:rPr lang="en-US" sz="2400" dirty="0">
                <a:solidFill>
                  <a:schemeClr val="tx1">
                    <a:lumMod val="65000"/>
                    <a:lumOff val="35000"/>
                  </a:schemeClr>
                </a:solidFill>
              </a:rPr>
              <a:t>Questions may not be answered very close to the due date</a:t>
            </a:r>
          </a:p>
          <a:p>
            <a:pPr lvl="1">
              <a:buClr>
                <a:schemeClr val="accent1"/>
              </a:buClr>
              <a:buFont typeface="Arial" charset="0"/>
              <a:buChar char="•"/>
            </a:pPr>
            <a:r>
              <a:rPr lang="en-US" sz="2000" dirty="0">
                <a:solidFill>
                  <a:schemeClr val="tx1">
                    <a:lumMod val="65000"/>
                    <a:lumOff val="35000"/>
                  </a:schemeClr>
                </a:solidFill>
              </a:rPr>
              <a:t>so plan ahead</a:t>
            </a:r>
          </a:p>
        </p:txBody>
      </p:sp>
    </p:spTree>
    <p:extLst>
      <p:ext uri="{BB962C8B-B14F-4D97-AF65-F5344CB8AC3E}">
        <p14:creationId xmlns:p14="http://schemas.microsoft.com/office/powerpoint/2010/main" val="3732700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for Success in Info 43 (I)</a:t>
            </a:r>
          </a:p>
        </p:txBody>
      </p:sp>
      <p:sp>
        <p:nvSpPr>
          <p:cNvPr id="3" name="Content Placeholder 2"/>
          <p:cNvSpPr>
            <a:spLocks noGrp="1"/>
          </p:cNvSpPr>
          <p:nvPr>
            <p:ph idx="1"/>
          </p:nvPr>
        </p:nvSpPr>
        <p:spPr/>
        <p:txBody>
          <a:bodyPr>
            <a:normAutofit/>
          </a:bodyPr>
          <a:lstStyle/>
          <a:p>
            <a:pPr>
              <a:buClr>
                <a:schemeClr val="accent1"/>
              </a:buClr>
              <a:buFont typeface="Arial" charset="0"/>
              <a:buChar char="•"/>
            </a:pPr>
            <a:r>
              <a:rPr lang="en-US" sz="2400" dirty="0">
                <a:solidFill>
                  <a:schemeClr val="tx1">
                    <a:lumMod val="65000"/>
                    <a:lumOff val="35000"/>
                  </a:schemeClr>
                </a:solidFill>
              </a:rPr>
              <a:t>Attend every lecture</a:t>
            </a:r>
          </a:p>
          <a:p>
            <a:pPr lvl="1">
              <a:buClr>
                <a:schemeClr val="accent1"/>
              </a:buClr>
              <a:buFont typeface="Arial" charset="0"/>
              <a:buChar char="•"/>
            </a:pPr>
            <a:r>
              <a:rPr lang="en-US" sz="2000" dirty="0">
                <a:solidFill>
                  <a:schemeClr val="tx1">
                    <a:lumMod val="65000"/>
                    <a:lumOff val="35000"/>
                  </a:schemeClr>
                </a:solidFill>
              </a:rPr>
              <a:t>Take notes</a:t>
            </a:r>
          </a:p>
          <a:p>
            <a:pPr lvl="1">
              <a:buClr>
                <a:schemeClr val="accent1"/>
              </a:buClr>
              <a:buFont typeface="Arial" charset="0"/>
              <a:buChar char="•"/>
            </a:pPr>
            <a:r>
              <a:rPr lang="en-US" sz="2000" dirty="0">
                <a:solidFill>
                  <a:schemeClr val="tx1">
                    <a:lumMod val="65000"/>
                    <a:lumOff val="35000"/>
                  </a:schemeClr>
                </a:solidFill>
              </a:rPr>
              <a:t>Most quiz and test questions will be drawn from lecture material</a:t>
            </a:r>
          </a:p>
          <a:p>
            <a:pPr lvl="1">
              <a:buClr>
                <a:schemeClr val="accent1"/>
              </a:buClr>
              <a:buFont typeface="Arial" charset="0"/>
              <a:buChar char="•"/>
            </a:pPr>
            <a:r>
              <a:rPr lang="en-US" sz="2000" dirty="0">
                <a:solidFill>
                  <a:schemeClr val="tx1">
                    <a:lumMod val="65000"/>
                    <a:lumOff val="35000"/>
                  </a:schemeClr>
                </a:solidFill>
              </a:rPr>
              <a:t>Official place for announcements</a:t>
            </a:r>
          </a:p>
          <a:p>
            <a:pPr>
              <a:buClr>
                <a:schemeClr val="accent1"/>
              </a:buClr>
              <a:buFont typeface="Arial" charset="0"/>
              <a:buChar char="•"/>
            </a:pPr>
            <a:r>
              <a:rPr lang="en-US" sz="2400" dirty="0">
                <a:solidFill>
                  <a:schemeClr val="tx1">
                    <a:lumMod val="65000"/>
                    <a:lumOff val="35000"/>
                  </a:schemeClr>
                </a:solidFill>
              </a:rPr>
              <a:t>Attend every discussion</a:t>
            </a:r>
          </a:p>
          <a:p>
            <a:pPr lvl="1">
              <a:buClr>
                <a:schemeClr val="accent1"/>
              </a:buClr>
              <a:buFont typeface="Arial" charset="0"/>
              <a:buChar char="•"/>
            </a:pPr>
            <a:r>
              <a:rPr lang="en-US" sz="2000" dirty="0">
                <a:solidFill>
                  <a:schemeClr val="tx1">
                    <a:lumMod val="65000"/>
                    <a:lumOff val="35000"/>
                  </a:schemeClr>
                </a:solidFill>
              </a:rPr>
              <a:t>It is your responsibility to make sure your name is on your group’s work</a:t>
            </a:r>
          </a:p>
          <a:p>
            <a:pPr lvl="1">
              <a:buClr>
                <a:schemeClr val="accent1"/>
              </a:buClr>
              <a:buFont typeface="Arial" charset="0"/>
              <a:buChar char="•"/>
            </a:pPr>
            <a:r>
              <a:rPr lang="en-US" sz="2000" dirty="0">
                <a:solidFill>
                  <a:schemeClr val="tx1">
                    <a:lumMod val="65000"/>
                    <a:lumOff val="35000"/>
                  </a:schemeClr>
                </a:solidFill>
              </a:rPr>
              <a:t>Many quiz and test questions will be drawn from discussion assignments</a:t>
            </a:r>
          </a:p>
        </p:txBody>
      </p:sp>
    </p:spTree>
    <p:extLst>
      <p:ext uri="{BB962C8B-B14F-4D97-AF65-F5344CB8AC3E}">
        <p14:creationId xmlns:p14="http://schemas.microsoft.com/office/powerpoint/2010/main" val="1130339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for Success in Info 43 (II)</a:t>
            </a:r>
          </a:p>
        </p:txBody>
      </p:sp>
      <p:sp>
        <p:nvSpPr>
          <p:cNvPr id="3" name="Content Placeholder 2"/>
          <p:cNvSpPr>
            <a:spLocks noGrp="1"/>
          </p:cNvSpPr>
          <p:nvPr>
            <p:ph idx="1"/>
          </p:nvPr>
        </p:nvSpPr>
        <p:spPr/>
        <p:txBody>
          <a:bodyPr>
            <a:normAutofit lnSpcReduction="10000"/>
          </a:bodyPr>
          <a:lstStyle/>
          <a:p>
            <a:pPr>
              <a:buClr>
                <a:schemeClr val="accent1"/>
              </a:buClr>
              <a:buFont typeface="Arial" charset="0"/>
              <a:buChar char="•"/>
            </a:pPr>
            <a:r>
              <a:rPr lang="en-US" dirty="0">
                <a:solidFill>
                  <a:schemeClr val="tx1">
                    <a:lumMod val="65000"/>
                    <a:lumOff val="35000"/>
                  </a:schemeClr>
                </a:solidFill>
              </a:rPr>
              <a:t>Complete the assigned readings</a:t>
            </a:r>
          </a:p>
          <a:p>
            <a:pPr lvl="1">
              <a:buClr>
                <a:schemeClr val="accent1"/>
              </a:buClr>
              <a:buFont typeface="Arial" charset="0"/>
              <a:buChar char="•"/>
            </a:pPr>
            <a:r>
              <a:rPr lang="en-US" dirty="0">
                <a:solidFill>
                  <a:schemeClr val="tx1">
                    <a:lumMod val="65000"/>
                    <a:lumOff val="35000"/>
                  </a:schemeClr>
                </a:solidFill>
              </a:rPr>
              <a:t>Take notes</a:t>
            </a:r>
          </a:p>
          <a:p>
            <a:pPr lvl="1">
              <a:buClr>
                <a:schemeClr val="accent1"/>
              </a:buClr>
              <a:buFont typeface="Arial" charset="0"/>
              <a:buChar char="•"/>
            </a:pPr>
            <a:r>
              <a:rPr lang="en-US" dirty="0">
                <a:solidFill>
                  <a:schemeClr val="tx1">
                    <a:lumMod val="65000"/>
                    <a:lumOff val="35000"/>
                  </a:schemeClr>
                </a:solidFill>
              </a:rPr>
              <a:t>Some quiz and test questions will be drawn from readings</a:t>
            </a:r>
          </a:p>
          <a:p>
            <a:pPr>
              <a:buClr>
                <a:schemeClr val="accent1"/>
              </a:buClr>
              <a:buFont typeface="Arial" charset="0"/>
              <a:buChar char="•"/>
            </a:pPr>
            <a:r>
              <a:rPr lang="en-US" dirty="0">
                <a:solidFill>
                  <a:schemeClr val="tx1">
                    <a:lumMod val="65000"/>
                    <a:lumOff val="35000"/>
                  </a:schemeClr>
                </a:solidFill>
              </a:rPr>
              <a:t>Check your UCI email daily</a:t>
            </a:r>
          </a:p>
          <a:p>
            <a:pPr lvl="1">
              <a:buClr>
                <a:schemeClr val="accent1"/>
              </a:buClr>
              <a:buFont typeface="Arial" charset="0"/>
              <a:buChar char="•"/>
            </a:pPr>
            <a:r>
              <a:rPr lang="en-US" dirty="0">
                <a:solidFill>
                  <a:schemeClr val="tx1">
                    <a:lumMod val="65000"/>
                    <a:lumOff val="35000"/>
                  </a:schemeClr>
                </a:solidFill>
              </a:rPr>
              <a:t>Canvas announcements primary method of class announcements outside of lecture</a:t>
            </a:r>
          </a:p>
          <a:p>
            <a:pPr>
              <a:buClr>
                <a:schemeClr val="accent1"/>
              </a:buClr>
              <a:buFont typeface="Arial" charset="0"/>
              <a:buChar char="•"/>
            </a:pPr>
            <a:r>
              <a:rPr lang="en-US" dirty="0">
                <a:solidFill>
                  <a:schemeClr val="tx1">
                    <a:lumMod val="65000"/>
                    <a:lumOff val="35000"/>
                  </a:schemeClr>
                </a:solidFill>
              </a:rPr>
              <a:t>Check course Website often</a:t>
            </a:r>
          </a:p>
          <a:p>
            <a:pPr lvl="1">
              <a:buClr>
                <a:schemeClr val="accent1"/>
              </a:buClr>
              <a:buFont typeface="Arial" charset="0"/>
              <a:buChar char="•"/>
            </a:pPr>
            <a:r>
              <a:rPr lang="en-US" dirty="0">
                <a:solidFill>
                  <a:schemeClr val="tx1">
                    <a:lumMod val="65000"/>
                    <a:lumOff val="35000"/>
                  </a:schemeClr>
                </a:solidFill>
              </a:rPr>
              <a:t>For schedule, deadlines</a:t>
            </a:r>
          </a:p>
          <a:p>
            <a:pPr>
              <a:buClr>
                <a:schemeClr val="accent1"/>
              </a:buClr>
              <a:buFont typeface="Arial" charset="0"/>
              <a:buChar char="•"/>
            </a:pPr>
            <a:r>
              <a:rPr lang="en-US" dirty="0">
                <a:solidFill>
                  <a:schemeClr val="tx1">
                    <a:lumMod val="65000"/>
                    <a:lumOff val="35000"/>
                  </a:schemeClr>
                </a:solidFill>
              </a:rPr>
              <a:t>Work hard throughout the quarter</a:t>
            </a:r>
          </a:p>
          <a:p>
            <a:pPr lvl="1">
              <a:buClr>
                <a:schemeClr val="accent1"/>
              </a:buClr>
              <a:buFont typeface="Arial" charset="0"/>
              <a:buChar char="•"/>
            </a:pPr>
            <a:r>
              <a:rPr lang="en-US" dirty="0">
                <a:solidFill>
                  <a:schemeClr val="tx1">
                    <a:lumMod val="65000"/>
                    <a:lumOff val="35000"/>
                  </a:schemeClr>
                </a:solidFill>
              </a:rPr>
              <a:t>Not just at the end!</a:t>
            </a:r>
          </a:p>
        </p:txBody>
      </p:sp>
    </p:spTree>
    <p:extLst>
      <p:ext uri="{BB962C8B-B14F-4D97-AF65-F5344CB8AC3E}">
        <p14:creationId xmlns:p14="http://schemas.microsoft.com/office/powerpoint/2010/main" val="2645832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Lecture</a:t>
            </a:r>
          </a:p>
        </p:txBody>
      </p:sp>
      <p:sp>
        <p:nvSpPr>
          <p:cNvPr id="3" name="Content Placeholder 2"/>
          <p:cNvSpPr>
            <a:spLocks noGrp="1"/>
          </p:cNvSpPr>
          <p:nvPr>
            <p:ph idx="1"/>
          </p:nvPr>
        </p:nvSpPr>
        <p:spPr/>
        <p:txBody>
          <a:bodyPr>
            <a:normAutofit/>
          </a:bodyPr>
          <a:lstStyle/>
          <a:p>
            <a:pPr>
              <a:buClr>
                <a:schemeClr val="accent1"/>
              </a:buClr>
              <a:buFont typeface="Arial" charset="0"/>
              <a:buChar char="•"/>
            </a:pPr>
            <a:r>
              <a:rPr lang="en-US" sz="2800" dirty="0">
                <a:solidFill>
                  <a:schemeClr val="tx1">
                    <a:lumMod val="65000"/>
                    <a:lumOff val="35000"/>
                  </a:schemeClr>
                </a:solidFill>
              </a:rPr>
              <a:t>Course introduction</a:t>
            </a:r>
          </a:p>
          <a:p>
            <a:pPr>
              <a:buClr>
                <a:schemeClr val="accent1"/>
              </a:buClr>
              <a:buFont typeface="Arial" charset="0"/>
              <a:buChar char="•"/>
            </a:pPr>
            <a:r>
              <a:rPr lang="en-US" sz="2800" dirty="0">
                <a:solidFill>
                  <a:srgbClr val="FF0000"/>
                </a:solidFill>
              </a:rPr>
              <a:t>Getting to know each other</a:t>
            </a:r>
          </a:p>
          <a:p>
            <a:pPr>
              <a:buClr>
                <a:schemeClr val="accent1"/>
              </a:buClr>
              <a:buFont typeface="Arial" charset="0"/>
              <a:buChar char="•"/>
            </a:pPr>
            <a:r>
              <a:rPr lang="en-US" sz="2800" dirty="0">
                <a:solidFill>
                  <a:schemeClr val="tx1">
                    <a:lumMod val="65000"/>
                    <a:lumOff val="35000"/>
                  </a:schemeClr>
                </a:solidFill>
              </a:rPr>
              <a:t>Introduction to software engineering</a:t>
            </a:r>
          </a:p>
          <a:p>
            <a:pPr lvl="1">
              <a:buClr>
                <a:schemeClr val="accent1"/>
              </a:buClr>
              <a:buFont typeface="Arial" charset="0"/>
              <a:buChar char="•"/>
            </a:pPr>
            <a:r>
              <a:rPr lang="en-US" sz="2400" dirty="0">
                <a:solidFill>
                  <a:schemeClr val="tx1">
                    <a:lumMod val="65000"/>
                    <a:lumOff val="35000"/>
                  </a:schemeClr>
                </a:solidFill>
              </a:rPr>
              <a:t>Software is everywhere</a:t>
            </a:r>
          </a:p>
          <a:p>
            <a:pPr lvl="1">
              <a:buClr>
                <a:schemeClr val="accent1"/>
              </a:buClr>
              <a:buFont typeface="Arial" charset="0"/>
              <a:buChar char="•"/>
            </a:pPr>
            <a:r>
              <a:rPr lang="en-US" sz="2400" dirty="0">
                <a:solidFill>
                  <a:schemeClr val="tx1">
                    <a:lumMod val="65000"/>
                    <a:lumOff val="35000"/>
                  </a:schemeClr>
                </a:solidFill>
              </a:rPr>
              <a:t>What is software engineering?</a:t>
            </a:r>
          </a:p>
        </p:txBody>
      </p:sp>
    </p:spTree>
    <p:extLst>
      <p:ext uri="{BB962C8B-B14F-4D97-AF65-F5344CB8AC3E}">
        <p14:creationId xmlns:p14="http://schemas.microsoft.com/office/powerpoint/2010/main" val="3303721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am I?</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706068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p:txBody>
          <a:bodyPr>
            <a:normAutofit/>
          </a:bodyPr>
          <a:lstStyle/>
          <a:p>
            <a:pPr marL="0" indent="0">
              <a:buNone/>
            </a:pPr>
            <a:r>
              <a:rPr lang="en-US" sz="2800" dirty="0">
                <a:solidFill>
                  <a:schemeClr val="tx1">
                    <a:lumMod val="65000"/>
                    <a:lumOff val="35000"/>
                  </a:schemeClr>
                </a:solidFill>
              </a:rPr>
              <a:t>What year of college is this for you?</a:t>
            </a:r>
          </a:p>
        </p:txBody>
      </p:sp>
    </p:spTree>
    <p:extLst>
      <p:ext uri="{BB962C8B-B14F-4D97-AF65-F5344CB8AC3E}">
        <p14:creationId xmlns:p14="http://schemas.microsoft.com/office/powerpoint/2010/main" val="960904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p:txBody>
          <a:bodyPr>
            <a:normAutofit/>
          </a:bodyPr>
          <a:lstStyle/>
          <a:p>
            <a:pPr marL="0" indent="0">
              <a:buNone/>
            </a:pPr>
            <a:r>
              <a:rPr lang="en-US" sz="2800" dirty="0">
                <a:solidFill>
                  <a:schemeClr val="tx1">
                    <a:lumMod val="65000"/>
                    <a:lumOff val="35000"/>
                  </a:schemeClr>
                </a:solidFill>
              </a:rPr>
              <a:t>Have you done any software engineering already?</a:t>
            </a:r>
          </a:p>
        </p:txBody>
      </p:sp>
    </p:spTree>
    <p:extLst>
      <p:ext uri="{BB962C8B-B14F-4D97-AF65-F5344CB8AC3E}">
        <p14:creationId xmlns:p14="http://schemas.microsoft.com/office/powerpoint/2010/main" val="3643799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p:txBody>
          <a:bodyPr>
            <a:normAutofit/>
          </a:bodyPr>
          <a:lstStyle/>
          <a:p>
            <a:pPr marL="0" indent="0">
              <a:buNone/>
            </a:pPr>
            <a:r>
              <a:rPr lang="en-US" sz="2800" dirty="0">
                <a:solidFill>
                  <a:schemeClr val="tx1">
                    <a:lumMod val="65000"/>
                    <a:lumOff val="35000"/>
                  </a:schemeClr>
                </a:solidFill>
              </a:rPr>
              <a:t>What is one thing you’re hoping to get out of this class?</a:t>
            </a:r>
          </a:p>
        </p:txBody>
      </p:sp>
    </p:spTree>
    <p:extLst>
      <p:ext uri="{BB962C8B-B14F-4D97-AF65-F5344CB8AC3E}">
        <p14:creationId xmlns:p14="http://schemas.microsoft.com/office/powerpoint/2010/main" val="1397988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Lecture</a:t>
            </a:r>
          </a:p>
        </p:txBody>
      </p:sp>
      <p:sp>
        <p:nvSpPr>
          <p:cNvPr id="3" name="Content Placeholder 2"/>
          <p:cNvSpPr>
            <a:spLocks noGrp="1"/>
          </p:cNvSpPr>
          <p:nvPr>
            <p:ph idx="1"/>
          </p:nvPr>
        </p:nvSpPr>
        <p:spPr/>
        <p:txBody>
          <a:bodyPr>
            <a:normAutofit/>
          </a:bodyPr>
          <a:lstStyle/>
          <a:p>
            <a:pPr>
              <a:buClr>
                <a:schemeClr val="accent1"/>
              </a:buClr>
              <a:buFont typeface="Arial" charset="0"/>
              <a:buChar char="•"/>
            </a:pPr>
            <a:r>
              <a:rPr lang="en-US" sz="2800" dirty="0">
                <a:solidFill>
                  <a:schemeClr val="tx1">
                    <a:lumMod val="65000"/>
                    <a:lumOff val="35000"/>
                  </a:schemeClr>
                </a:solidFill>
              </a:rPr>
              <a:t>Course introduction</a:t>
            </a:r>
          </a:p>
          <a:p>
            <a:pPr>
              <a:buClr>
                <a:schemeClr val="accent1"/>
              </a:buClr>
              <a:buFont typeface="Arial" charset="0"/>
              <a:buChar char="•"/>
            </a:pPr>
            <a:r>
              <a:rPr lang="en-US" sz="2800" dirty="0">
                <a:solidFill>
                  <a:schemeClr val="tx1">
                    <a:lumMod val="65000"/>
                    <a:lumOff val="35000"/>
                  </a:schemeClr>
                </a:solidFill>
              </a:rPr>
              <a:t>Getting to know each other</a:t>
            </a:r>
          </a:p>
          <a:p>
            <a:pPr>
              <a:buClr>
                <a:schemeClr val="accent1"/>
              </a:buClr>
              <a:buFont typeface="Arial" charset="0"/>
              <a:buChar char="•"/>
            </a:pPr>
            <a:r>
              <a:rPr lang="en-US" sz="2800" dirty="0">
                <a:solidFill>
                  <a:schemeClr val="tx1">
                    <a:lumMod val="65000"/>
                    <a:lumOff val="35000"/>
                  </a:schemeClr>
                </a:solidFill>
              </a:rPr>
              <a:t>Introduction to software engineering</a:t>
            </a:r>
          </a:p>
          <a:p>
            <a:pPr lvl="1">
              <a:buClr>
                <a:schemeClr val="accent1"/>
              </a:buClr>
              <a:buFont typeface="Arial" charset="0"/>
              <a:buChar char="•"/>
            </a:pPr>
            <a:r>
              <a:rPr lang="en-US" sz="2400" dirty="0">
                <a:solidFill>
                  <a:schemeClr val="tx1">
                    <a:lumMod val="65000"/>
                    <a:lumOff val="35000"/>
                  </a:schemeClr>
                </a:solidFill>
              </a:rPr>
              <a:t>Software is everywhere</a:t>
            </a:r>
          </a:p>
          <a:p>
            <a:pPr lvl="1">
              <a:buClr>
                <a:schemeClr val="accent1"/>
              </a:buClr>
              <a:buFont typeface="Arial" charset="0"/>
              <a:buChar char="•"/>
            </a:pPr>
            <a:r>
              <a:rPr lang="en-US" sz="2400" dirty="0">
                <a:solidFill>
                  <a:schemeClr val="tx1">
                    <a:lumMod val="65000"/>
                    <a:lumOff val="35000"/>
                  </a:schemeClr>
                </a:solidFill>
              </a:rPr>
              <a:t>What is software engineering?</a:t>
            </a:r>
          </a:p>
        </p:txBody>
      </p:sp>
    </p:spTree>
    <p:extLst>
      <p:ext uri="{BB962C8B-B14F-4D97-AF65-F5344CB8AC3E}">
        <p14:creationId xmlns:p14="http://schemas.microsoft.com/office/powerpoint/2010/main" val="847977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p:txBody>
          <a:bodyPr>
            <a:normAutofit/>
          </a:bodyPr>
          <a:lstStyle/>
          <a:p>
            <a:pPr marL="0" indent="0">
              <a:buClr>
                <a:schemeClr val="accent1"/>
              </a:buClr>
              <a:buNone/>
            </a:pPr>
            <a:r>
              <a:rPr lang="en-US" sz="2800" dirty="0">
                <a:solidFill>
                  <a:schemeClr val="tx1">
                    <a:lumMod val="65000"/>
                    <a:lumOff val="35000"/>
                  </a:schemeClr>
                </a:solidFill>
              </a:rPr>
              <a:t>What were the best and worst moments of your spring break?</a:t>
            </a:r>
          </a:p>
        </p:txBody>
      </p:sp>
    </p:spTree>
    <p:extLst>
      <p:ext uri="{BB962C8B-B14F-4D97-AF65-F5344CB8AC3E}">
        <p14:creationId xmlns:p14="http://schemas.microsoft.com/office/powerpoint/2010/main" val="1590946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Lecture</a:t>
            </a:r>
          </a:p>
        </p:txBody>
      </p:sp>
      <p:sp>
        <p:nvSpPr>
          <p:cNvPr id="3" name="Content Placeholder 2"/>
          <p:cNvSpPr>
            <a:spLocks noGrp="1"/>
          </p:cNvSpPr>
          <p:nvPr>
            <p:ph idx="1"/>
          </p:nvPr>
        </p:nvSpPr>
        <p:spPr/>
        <p:txBody>
          <a:bodyPr>
            <a:normAutofit/>
          </a:bodyPr>
          <a:lstStyle/>
          <a:p>
            <a:pPr>
              <a:buClr>
                <a:schemeClr val="accent1"/>
              </a:buClr>
              <a:buFont typeface="Arial" charset="0"/>
              <a:buChar char="•"/>
            </a:pPr>
            <a:r>
              <a:rPr lang="en-US" sz="2800" dirty="0">
                <a:solidFill>
                  <a:schemeClr val="tx1">
                    <a:lumMod val="65000"/>
                    <a:lumOff val="35000"/>
                  </a:schemeClr>
                </a:solidFill>
              </a:rPr>
              <a:t>Course introduction</a:t>
            </a:r>
          </a:p>
          <a:p>
            <a:pPr>
              <a:buClr>
                <a:schemeClr val="accent1"/>
              </a:buClr>
              <a:buFont typeface="Arial" charset="0"/>
              <a:buChar char="•"/>
            </a:pPr>
            <a:r>
              <a:rPr lang="en-US" sz="2800" dirty="0">
                <a:solidFill>
                  <a:schemeClr val="tx1">
                    <a:lumMod val="65000"/>
                    <a:lumOff val="35000"/>
                  </a:schemeClr>
                </a:solidFill>
              </a:rPr>
              <a:t>Getting to know each other</a:t>
            </a:r>
          </a:p>
          <a:p>
            <a:pPr>
              <a:buClr>
                <a:schemeClr val="accent1"/>
              </a:buClr>
              <a:buFont typeface="Arial" charset="0"/>
              <a:buChar char="•"/>
            </a:pPr>
            <a:r>
              <a:rPr lang="en-US" sz="2800" dirty="0">
                <a:solidFill>
                  <a:srgbClr val="FF0000"/>
                </a:solidFill>
              </a:rPr>
              <a:t>Introduction to software engineering</a:t>
            </a:r>
          </a:p>
          <a:p>
            <a:pPr lvl="1">
              <a:buClr>
                <a:schemeClr val="accent1"/>
              </a:buClr>
              <a:buFont typeface="Arial" charset="0"/>
              <a:buChar char="•"/>
            </a:pPr>
            <a:r>
              <a:rPr lang="en-US" sz="2400" dirty="0">
                <a:solidFill>
                  <a:schemeClr val="tx1">
                    <a:lumMod val="65000"/>
                    <a:lumOff val="35000"/>
                  </a:schemeClr>
                </a:solidFill>
              </a:rPr>
              <a:t>Software is everywhere</a:t>
            </a:r>
          </a:p>
          <a:p>
            <a:pPr lvl="1">
              <a:buClr>
                <a:schemeClr val="accent1"/>
              </a:buClr>
              <a:buFont typeface="Arial" charset="0"/>
              <a:buChar char="•"/>
            </a:pPr>
            <a:r>
              <a:rPr lang="en-US" sz="2400" dirty="0">
                <a:solidFill>
                  <a:schemeClr val="tx1">
                    <a:lumMod val="65000"/>
                    <a:lumOff val="35000"/>
                  </a:schemeClr>
                </a:solidFill>
              </a:rPr>
              <a:t>Definitions</a:t>
            </a:r>
          </a:p>
        </p:txBody>
      </p:sp>
    </p:spTree>
    <p:extLst>
      <p:ext uri="{BB962C8B-B14F-4D97-AF65-F5344CB8AC3E}">
        <p14:creationId xmlns:p14="http://schemas.microsoft.com/office/powerpoint/2010/main" val="2314496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Lecture</a:t>
            </a:r>
          </a:p>
        </p:txBody>
      </p:sp>
      <p:sp>
        <p:nvSpPr>
          <p:cNvPr id="3" name="Content Placeholder 2"/>
          <p:cNvSpPr>
            <a:spLocks noGrp="1"/>
          </p:cNvSpPr>
          <p:nvPr>
            <p:ph idx="1"/>
          </p:nvPr>
        </p:nvSpPr>
        <p:spPr/>
        <p:txBody>
          <a:bodyPr>
            <a:normAutofit/>
          </a:bodyPr>
          <a:lstStyle/>
          <a:p>
            <a:pPr>
              <a:buClr>
                <a:schemeClr val="accent1"/>
              </a:buClr>
              <a:buFont typeface="Arial" charset="0"/>
              <a:buChar char="•"/>
            </a:pPr>
            <a:r>
              <a:rPr lang="en-US" sz="2800" dirty="0">
                <a:solidFill>
                  <a:schemeClr val="tx1">
                    <a:lumMod val="65000"/>
                    <a:lumOff val="35000"/>
                  </a:schemeClr>
                </a:solidFill>
              </a:rPr>
              <a:t>Course introduction</a:t>
            </a:r>
          </a:p>
          <a:p>
            <a:pPr>
              <a:buClr>
                <a:schemeClr val="accent1"/>
              </a:buClr>
              <a:buFont typeface="Arial" charset="0"/>
              <a:buChar char="•"/>
            </a:pPr>
            <a:r>
              <a:rPr lang="en-US" sz="2800" dirty="0">
                <a:solidFill>
                  <a:schemeClr val="tx1">
                    <a:lumMod val="65000"/>
                    <a:lumOff val="35000"/>
                  </a:schemeClr>
                </a:solidFill>
              </a:rPr>
              <a:t>Getting to know each other</a:t>
            </a:r>
          </a:p>
          <a:p>
            <a:pPr>
              <a:buClr>
                <a:schemeClr val="accent1"/>
              </a:buClr>
              <a:buFont typeface="Arial" charset="0"/>
              <a:buChar char="•"/>
            </a:pPr>
            <a:r>
              <a:rPr lang="en-US" sz="2800" dirty="0">
                <a:solidFill>
                  <a:srgbClr val="FF0000"/>
                </a:solidFill>
              </a:rPr>
              <a:t>Introduction to software engineering</a:t>
            </a:r>
          </a:p>
          <a:p>
            <a:pPr lvl="1">
              <a:buClr>
                <a:schemeClr val="accent1"/>
              </a:buClr>
              <a:buFont typeface="Arial" charset="0"/>
              <a:buChar char="•"/>
            </a:pPr>
            <a:r>
              <a:rPr lang="en-US" sz="2400" dirty="0">
                <a:solidFill>
                  <a:srgbClr val="FF0000"/>
                </a:solidFill>
              </a:rPr>
              <a:t>Software is everywhere</a:t>
            </a:r>
          </a:p>
          <a:p>
            <a:pPr lvl="1">
              <a:buClr>
                <a:schemeClr val="accent1"/>
              </a:buClr>
              <a:buFont typeface="Arial" charset="0"/>
              <a:buChar char="•"/>
            </a:pPr>
            <a:r>
              <a:rPr lang="en-US" sz="2400" dirty="0">
                <a:solidFill>
                  <a:schemeClr val="tx1">
                    <a:lumMod val="65000"/>
                    <a:lumOff val="35000"/>
                  </a:schemeClr>
                </a:solidFill>
              </a:rPr>
              <a:t>Definitions</a:t>
            </a:r>
          </a:p>
        </p:txBody>
      </p:sp>
    </p:spTree>
    <p:extLst>
      <p:ext uri="{BB962C8B-B14F-4D97-AF65-F5344CB8AC3E}">
        <p14:creationId xmlns:p14="http://schemas.microsoft.com/office/powerpoint/2010/main" val="851661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is everywhere: cars</a:t>
            </a:r>
          </a:p>
        </p:txBody>
      </p:sp>
      <p:pic>
        <p:nvPicPr>
          <p:cNvPr id="4" name="Picture 3"/>
          <p:cNvPicPr>
            <a:picLocks noChangeAspect="1"/>
          </p:cNvPicPr>
          <p:nvPr/>
        </p:nvPicPr>
        <p:blipFill>
          <a:blip r:embed="rId3"/>
          <a:stretch>
            <a:fillRect/>
          </a:stretch>
        </p:blipFill>
        <p:spPr>
          <a:xfrm>
            <a:off x="76201" y="1819910"/>
            <a:ext cx="3962400" cy="3265678"/>
          </a:xfrm>
          <a:prstGeom prst="rect">
            <a:avLst/>
          </a:prstGeom>
        </p:spPr>
      </p:pic>
      <p:pic>
        <p:nvPicPr>
          <p:cNvPr id="6" name="Picture 5"/>
          <p:cNvPicPr>
            <a:picLocks noChangeAspect="1"/>
          </p:cNvPicPr>
          <p:nvPr/>
        </p:nvPicPr>
        <p:blipFill>
          <a:blip r:embed="rId4"/>
          <a:stretch>
            <a:fillRect/>
          </a:stretch>
        </p:blipFill>
        <p:spPr>
          <a:xfrm>
            <a:off x="3886200" y="1828800"/>
            <a:ext cx="5257800" cy="4496535"/>
          </a:xfrm>
          <a:prstGeom prst="rect">
            <a:avLst/>
          </a:prstGeom>
        </p:spPr>
      </p:pic>
      <p:pic>
        <p:nvPicPr>
          <p:cNvPr id="3" name="Picture 2"/>
          <p:cNvPicPr>
            <a:picLocks noChangeAspect="1"/>
          </p:cNvPicPr>
          <p:nvPr/>
        </p:nvPicPr>
        <p:blipFill>
          <a:blip r:embed="rId5"/>
          <a:stretch>
            <a:fillRect/>
          </a:stretch>
        </p:blipFill>
        <p:spPr>
          <a:xfrm>
            <a:off x="342901" y="4342638"/>
            <a:ext cx="3276600" cy="2457450"/>
          </a:xfrm>
          <a:prstGeom prst="rect">
            <a:avLst/>
          </a:prstGeom>
        </p:spPr>
      </p:pic>
    </p:spTree>
    <p:extLst>
      <p:ext uri="{BB962C8B-B14F-4D97-AF65-F5344CB8AC3E}">
        <p14:creationId xmlns:p14="http://schemas.microsoft.com/office/powerpoint/2010/main" val="747286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10" y="228600"/>
            <a:ext cx="7055380" cy="1400530"/>
          </a:xfrm>
        </p:spPr>
        <p:txBody>
          <a:bodyPr>
            <a:normAutofit/>
          </a:bodyPr>
          <a:lstStyle/>
          <a:p>
            <a:r>
              <a:rPr lang="en-US" sz="4000" dirty="0"/>
              <a:t>Software is everywhere: medical field</a:t>
            </a:r>
          </a:p>
        </p:txBody>
      </p:sp>
      <p:pic>
        <p:nvPicPr>
          <p:cNvPr id="2058" name="Picture 10" descr="http://previews.agefotostock.com/previewimage/bajaage/6bb7a0d03abb1c39d473e858d3276fae/B20-144925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1939" y="1561647"/>
            <a:ext cx="3536402" cy="2449287"/>
          </a:xfrm>
          <a:prstGeom prst="rect">
            <a:avLst/>
          </a:prstGeom>
          <a:noFill/>
          <a:extLst>
            <a:ext uri="{909E8E84-426E-40dd-AFC4-6F175D3DCCD1}">
              <a14:hiddenFill xmlns="" xmlns:a14="http://schemas.microsoft.com/office/drawing/2010/main">
                <a:solidFill>
                  <a:srgbClr val="FFFFFF"/>
                </a:solidFill>
              </a14:hiddenFill>
            </a:ext>
          </a:extLst>
        </p:spPr>
      </p:pic>
      <p:pic>
        <p:nvPicPr>
          <p:cNvPr id="2060" name="Picture 12" descr="http://www.dmc-modesto.com/en-US/ourServices/medicalServices/Documents/a998dda6433d4e4baebb75f7f0508043da_vinci_s_400x3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210" y="4188705"/>
            <a:ext cx="3355860" cy="2516895"/>
          </a:xfrm>
          <a:prstGeom prst="rect">
            <a:avLst/>
          </a:prstGeom>
          <a:noFill/>
          <a:extLst>
            <a:ext uri="{909E8E84-426E-40dd-AFC4-6F175D3DCCD1}">
              <a14:hiddenFill xmlns="" xmlns:a14="http://schemas.microsoft.com/office/drawing/2010/main">
                <a:solidFill>
                  <a:srgbClr val="FFFFFF"/>
                </a:solidFill>
              </a14:hiddenFill>
            </a:ext>
          </a:extLst>
        </p:spPr>
      </p:pic>
      <p:pic>
        <p:nvPicPr>
          <p:cNvPr id="2062" name="Picture 14" descr="http://scanamcompany.com/images/1_whiteboar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08" y="4301972"/>
            <a:ext cx="3828661" cy="2290360"/>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p:cNvPicPr>
            <a:picLocks noChangeAspect="1"/>
          </p:cNvPicPr>
          <p:nvPr/>
        </p:nvPicPr>
        <p:blipFill rotWithShape="1">
          <a:blip r:embed="rId6"/>
          <a:srcRect r="42169"/>
          <a:stretch/>
        </p:blipFill>
        <p:spPr>
          <a:xfrm>
            <a:off x="619708" y="1707034"/>
            <a:ext cx="3828661" cy="2216469"/>
          </a:xfrm>
          <a:prstGeom prst="rect">
            <a:avLst/>
          </a:prstGeom>
        </p:spPr>
      </p:pic>
    </p:spTree>
    <p:extLst>
      <p:ext uri="{BB962C8B-B14F-4D97-AF65-F5344CB8AC3E}">
        <p14:creationId xmlns:p14="http://schemas.microsoft.com/office/powerpoint/2010/main" val="3512073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10" y="76200"/>
            <a:ext cx="7055380" cy="1400530"/>
          </a:xfrm>
        </p:spPr>
        <p:txBody>
          <a:bodyPr>
            <a:normAutofit/>
          </a:bodyPr>
          <a:lstStyle/>
          <a:p>
            <a:r>
              <a:rPr lang="en-US" dirty="0"/>
              <a:t>Software is everywhere: medical field</a:t>
            </a:r>
          </a:p>
        </p:txBody>
      </p:sp>
      <p:pic>
        <p:nvPicPr>
          <p:cNvPr id="3" name="Picture 2"/>
          <p:cNvPicPr>
            <a:picLocks noChangeAspect="1"/>
          </p:cNvPicPr>
          <p:nvPr/>
        </p:nvPicPr>
        <p:blipFill>
          <a:blip r:embed="rId3"/>
          <a:stretch>
            <a:fillRect/>
          </a:stretch>
        </p:blipFill>
        <p:spPr>
          <a:xfrm>
            <a:off x="381000" y="1371600"/>
            <a:ext cx="3378200" cy="5067300"/>
          </a:xfrm>
          <a:prstGeom prst="rect">
            <a:avLst/>
          </a:prstGeom>
        </p:spPr>
      </p:pic>
      <p:sp>
        <p:nvSpPr>
          <p:cNvPr id="5" name="TextBox 4"/>
          <p:cNvSpPr txBox="1"/>
          <p:nvPr/>
        </p:nvSpPr>
        <p:spPr>
          <a:xfrm>
            <a:off x="0" y="6382548"/>
            <a:ext cx="9144000" cy="507831"/>
          </a:xfrm>
          <a:prstGeom prst="rect">
            <a:avLst/>
          </a:prstGeom>
          <a:noFill/>
        </p:spPr>
        <p:txBody>
          <a:bodyPr wrap="square" rtlCol="0">
            <a:spAutoFit/>
          </a:bodyPr>
          <a:lstStyle/>
          <a:p>
            <a:r>
              <a:rPr lang="en-US" sz="900" dirty="0"/>
              <a:t>Sources: </a:t>
            </a:r>
            <a:r>
              <a:rPr lang="en-US" sz="900" dirty="0">
                <a:hlinkClick r:id="rId4"/>
              </a:rPr>
              <a:t>http://newsroom.ucla.edu/releases/completely-paralyzed-man-voluntarily-moves-his-legs-ucla-scientists-report</a:t>
            </a:r>
            <a:r>
              <a:rPr lang="en-US" sz="900" dirty="0"/>
              <a:t>,  </a:t>
            </a:r>
          </a:p>
          <a:p>
            <a:r>
              <a:rPr lang="en-US" sz="900" dirty="0">
                <a:hlinkClick r:id="rId5"/>
              </a:rPr>
              <a:t>http://www.gizmag.com/bionic-fingertip/42214/</a:t>
            </a:r>
            <a:r>
              <a:rPr lang="en-US" sz="900" dirty="0"/>
              <a:t>, </a:t>
            </a:r>
            <a:r>
              <a:rPr lang="en-US" sz="900" dirty="0">
                <a:hlinkClick r:id="rId6"/>
              </a:rPr>
              <a:t>http://spectrum.ieee.org/the-human-os/biomedical/bionics/now-theres-a-way-around-paralysis-neural-bypass-links-brain-to-hand</a:t>
            </a:r>
            <a:endParaRPr lang="en-US" sz="900" dirty="0"/>
          </a:p>
        </p:txBody>
      </p:sp>
      <p:pic>
        <p:nvPicPr>
          <p:cNvPr id="6" name="Picture 5"/>
          <p:cNvPicPr>
            <a:picLocks noChangeAspect="1"/>
          </p:cNvPicPr>
          <p:nvPr/>
        </p:nvPicPr>
        <p:blipFill rotWithShape="1">
          <a:blip r:embed="rId7"/>
          <a:srcRect b="24000"/>
          <a:stretch/>
        </p:blipFill>
        <p:spPr>
          <a:xfrm>
            <a:off x="3759200" y="3987800"/>
            <a:ext cx="5640863" cy="2413000"/>
          </a:xfrm>
          <a:prstGeom prst="rect">
            <a:avLst/>
          </a:prstGeom>
        </p:spPr>
      </p:pic>
      <p:pic>
        <p:nvPicPr>
          <p:cNvPr id="4" name="Picture 3"/>
          <p:cNvPicPr>
            <a:picLocks noChangeAspect="1"/>
          </p:cNvPicPr>
          <p:nvPr/>
        </p:nvPicPr>
        <p:blipFill>
          <a:blip r:embed="rId8"/>
          <a:stretch>
            <a:fillRect/>
          </a:stretch>
        </p:blipFill>
        <p:spPr>
          <a:xfrm>
            <a:off x="4414161" y="931642"/>
            <a:ext cx="4074877" cy="3056158"/>
          </a:xfrm>
          <a:prstGeom prst="rect">
            <a:avLst/>
          </a:prstGeom>
        </p:spPr>
      </p:pic>
    </p:spTree>
    <p:extLst>
      <p:ext uri="{BB962C8B-B14F-4D97-AF65-F5344CB8AC3E}">
        <p14:creationId xmlns:p14="http://schemas.microsoft.com/office/powerpoint/2010/main" val="3948782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Software is everywhere: medical field</a:t>
            </a:r>
          </a:p>
        </p:txBody>
      </p:sp>
      <p:pic>
        <p:nvPicPr>
          <p:cNvPr id="4" name="Picture 3"/>
          <p:cNvPicPr>
            <a:picLocks noChangeAspect="1"/>
          </p:cNvPicPr>
          <p:nvPr/>
        </p:nvPicPr>
        <p:blipFill>
          <a:blip r:embed="rId3"/>
          <a:stretch>
            <a:fillRect/>
          </a:stretch>
        </p:blipFill>
        <p:spPr>
          <a:xfrm>
            <a:off x="457200" y="1841500"/>
            <a:ext cx="5448300" cy="4635500"/>
          </a:xfrm>
          <a:prstGeom prst="rect">
            <a:avLst/>
          </a:prstGeom>
        </p:spPr>
      </p:pic>
      <p:pic>
        <p:nvPicPr>
          <p:cNvPr id="5" name="Picture 4"/>
          <p:cNvPicPr>
            <a:picLocks noChangeAspect="1"/>
          </p:cNvPicPr>
          <p:nvPr/>
        </p:nvPicPr>
        <p:blipFill>
          <a:blip r:embed="rId4"/>
          <a:stretch>
            <a:fillRect/>
          </a:stretch>
        </p:blipFill>
        <p:spPr>
          <a:xfrm>
            <a:off x="5943600" y="2209800"/>
            <a:ext cx="2857500" cy="2857500"/>
          </a:xfrm>
          <a:prstGeom prst="rect">
            <a:avLst/>
          </a:prstGeom>
        </p:spPr>
      </p:pic>
    </p:spTree>
    <p:extLst>
      <p:ext uri="{BB962C8B-B14F-4D97-AF65-F5344CB8AC3E}">
        <p14:creationId xmlns:p14="http://schemas.microsoft.com/office/powerpoint/2010/main" val="2070378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182"/>
            <a:ext cx="7055380" cy="1400530"/>
          </a:xfrm>
        </p:spPr>
        <p:txBody>
          <a:bodyPr/>
          <a:lstStyle/>
          <a:p>
            <a:r>
              <a:rPr lang="en-US" dirty="0"/>
              <a:t>Software is everywhere: politics</a:t>
            </a:r>
          </a:p>
        </p:txBody>
      </p:sp>
      <p:pic>
        <p:nvPicPr>
          <p:cNvPr id="4" name="Picture 3"/>
          <p:cNvPicPr>
            <a:picLocks noChangeAspect="1"/>
          </p:cNvPicPr>
          <p:nvPr/>
        </p:nvPicPr>
        <p:blipFill>
          <a:blip r:embed="rId3"/>
          <a:stretch>
            <a:fillRect/>
          </a:stretch>
        </p:blipFill>
        <p:spPr>
          <a:xfrm>
            <a:off x="0" y="1524000"/>
            <a:ext cx="9144000" cy="3581400"/>
          </a:xfrm>
          <a:prstGeom prst="rect">
            <a:avLst/>
          </a:prstGeom>
        </p:spPr>
      </p:pic>
      <p:sp>
        <p:nvSpPr>
          <p:cNvPr id="10" name="TextBox 9"/>
          <p:cNvSpPr txBox="1"/>
          <p:nvPr/>
        </p:nvSpPr>
        <p:spPr>
          <a:xfrm>
            <a:off x="457200" y="1524000"/>
            <a:ext cx="8229600" cy="830997"/>
          </a:xfrm>
          <a:prstGeom prst="rect">
            <a:avLst/>
          </a:prstGeom>
          <a:noFill/>
        </p:spPr>
        <p:txBody>
          <a:bodyPr wrap="square" rtlCol="0">
            <a:spAutoFit/>
          </a:bodyPr>
          <a:lstStyle/>
          <a:p>
            <a:r>
              <a:rPr lang="en-US" sz="2400" dirty="0"/>
              <a:t>“…the higher a politician ranks on a page of Internet search results, the more likely you are to vote for them.”</a:t>
            </a:r>
          </a:p>
        </p:txBody>
      </p:sp>
      <p:sp>
        <p:nvSpPr>
          <p:cNvPr id="11" name="TextBox 10"/>
          <p:cNvSpPr txBox="1"/>
          <p:nvPr/>
        </p:nvSpPr>
        <p:spPr>
          <a:xfrm>
            <a:off x="381000" y="6019800"/>
            <a:ext cx="8534400" cy="954107"/>
          </a:xfrm>
          <a:prstGeom prst="rect">
            <a:avLst/>
          </a:prstGeom>
          <a:noFill/>
        </p:spPr>
        <p:txBody>
          <a:bodyPr wrap="square" rtlCol="0">
            <a:spAutoFit/>
          </a:bodyPr>
          <a:lstStyle/>
          <a:p>
            <a:r>
              <a:rPr lang="en-US" sz="800"/>
              <a:t>Info Source</a:t>
            </a:r>
            <a:r>
              <a:rPr lang="en-US" sz="800" dirty="0"/>
              <a:t>: </a:t>
            </a:r>
            <a:r>
              <a:rPr lang="en-US" sz="800" dirty="0">
                <a:hlinkClick r:id="rId4"/>
              </a:rPr>
              <a:t>http://news.sciencemag.org/brain-behavior/2015/08/internet-search-engines-may-be-influencing-elections</a:t>
            </a:r>
            <a:endParaRPr lang="en-US" sz="800" dirty="0"/>
          </a:p>
          <a:p>
            <a:r>
              <a:rPr lang="en-US" sz="800" dirty="0"/>
              <a:t>Image sources: By Michael </a:t>
            </a:r>
            <a:r>
              <a:rPr lang="en-US" sz="800" dirty="0" err="1"/>
              <a:t>Vadon</a:t>
            </a:r>
            <a:r>
              <a:rPr lang="en-US" sz="800" dirty="0"/>
              <a:t> - →This file has been extracted from another file: Donald Trump August 19, 2015.jpg, CC BY-SA 4.0, </a:t>
            </a:r>
            <a:r>
              <a:rPr lang="en-US" sz="800" dirty="0">
                <a:hlinkClick r:id="rId5"/>
              </a:rPr>
              <a:t>https://commons.wikimedia.org/w/index.php?curid=49531274</a:t>
            </a:r>
            <a:endParaRPr lang="en-US" sz="800" dirty="0"/>
          </a:p>
          <a:p>
            <a:r>
              <a:rPr lang="en-US" sz="800" dirty="0"/>
              <a:t>By Gage Skidmore, CC BY-SA 3.0, </a:t>
            </a:r>
            <a:r>
              <a:rPr lang="en-US" sz="800" dirty="0">
                <a:hlinkClick r:id="rId6"/>
              </a:rPr>
              <a:t>https://commons.wikimedia.org/w/index.php?curid=46897599</a:t>
            </a:r>
            <a:endParaRPr lang="en-US" sz="800" dirty="0"/>
          </a:p>
          <a:p>
            <a:r>
              <a:rPr lang="en-US" sz="800" dirty="0"/>
              <a:t>By Gary Johnson - https://</a:t>
            </a:r>
            <a:r>
              <a:rPr lang="en-US" sz="800" dirty="0" err="1"/>
              <a:t>www.flickr.com</a:t>
            </a:r>
            <a:r>
              <a:rPr lang="en-US" sz="800" dirty="0"/>
              <a:t>/photos/</a:t>
            </a:r>
            <a:r>
              <a:rPr lang="en-US" sz="800" dirty="0" err="1"/>
              <a:t>govgaryjohnson</a:t>
            </a:r>
            <a:r>
              <a:rPr lang="en-US" sz="800" dirty="0"/>
              <a:t>/27807588416/, CC BY 2.0, </a:t>
            </a:r>
            <a:r>
              <a:rPr lang="en-US" sz="800" dirty="0">
                <a:hlinkClick r:id="rId7"/>
              </a:rPr>
              <a:t>https://commons.wikimedia.org/w/index.php?curid=50309122</a:t>
            </a:r>
            <a:endParaRPr lang="en-US" sz="800" dirty="0"/>
          </a:p>
          <a:p>
            <a:r>
              <a:rPr lang="en-US" sz="800" dirty="0"/>
              <a:t>By Gage Skidmore, CC BY-SA 3.0, </a:t>
            </a:r>
            <a:r>
              <a:rPr lang="en-US" sz="800" dirty="0">
                <a:hlinkClick r:id="rId8"/>
              </a:rPr>
              <a:t>https://commons.wikimedia.org/w/index.php?curid=47492926</a:t>
            </a:r>
            <a:endParaRPr lang="en-US" sz="800" dirty="0"/>
          </a:p>
          <a:p>
            <a:endParaRPr lang="en-US" sz="800" dirty="0"/>
          </a:p>
        </p:txBody>
      </p:sp>
      <p:pic>
        <p:nvPicPr>
          <p:cNvPr id="3" name="Picture 2"/>
          <p:cNvPicPr>
            <a:picLocks noChangeAspect="1"/>
          </p:cNvPicPr>
          <p:nvPr/>
        </p:nvPicPr>
        <p:blipFill>
          <a:blip r:embed="rId9"/>
          <a:stretch>
            <a:fillRect/>
          </a:stretch>
        </p:blipFill>
        <p:spPr>
          <a:xfrm>
            <a:off x="2865245" y="4038600"/>
            <a:ext cx="1268737" cy="1903106"/>
          </a:xfrm>
          <a:prstGeom prst="rect">
            <a:avLst/>
          </a:prstGeom>
        </p:spPr>
      </p:pic>
      <p:pic>
        <p:nvPicPr>
          <p:cNvPr id="12" name="Picture 11"/>
          <p:cNvPicPr>
            <a:picLocks noChangeAspect="1"/>
          </p:cNvPicPr>
          <p:nvPr/>
        </p:nvPicPr>
        <p:blipFill>
          <a:blip r:embed="rId10"/>
          <a:stretch>
            <a:fillRect/>
          </a:stretch>
        </p:blipFill>
        <p:spPr>
          <a:xfrm>
            <a:off x="4865781" y="4043725"/>
            <a:ext cx="1354206" cy="2007611"/>
          </a:xfrm>
          <a:prstGeom prst="rect">
            <a:avLst/>
          </a:prstGeom>
        </p:spPr>
      </p:pic>
      <p:pic>
        <p:nvPicPr>
          <p:cNvPr id="13" name="Picture 12"/>
          <p:cNvPicPr>
            <a:picLocks noChangeAspect="1"/>
          </p:cNvPicPr>
          <p:nvPr/>
        </p:nvPicPr>
        <p:blipFill>
          <a:blip r:embed="rId11"/>
          <a:stretch>
            <a:fillRect/>
          </a:stretch>
        </p:blipFill>
        <p:spPr>
          <a:xfrm>
            <a:off x="838200" y="4048125"/>
            <a:ext cx="1290483" cy="1860914"/>
          </a:xfrm>
          <a:prstGeom prst="rect">
            <a:avLst/>
          </a:prstGeom>
        </p:spPr>
      </p:pic>
      <p:pic>
        <p:nvPicPr>
          <p:cNvPr id="14" name="Picture 13"/>
          <p:cNvPicPr>
            <a:picLocks noChangeAspect="1"/>
          </p:cNvPicPr>
          <p:nvPr/>
        </p:nvPicPr>
        <p:blipFill>
          <a:blip r:embed="rId12"/>
          <a:stretch>
            <a:fillRect/>
          </a:stretch>
        </p:blipFill>
        <p:spPr>
          <a:xfrm>
            <a:off x="6956548" y="4052887"/>
            <a:ext cx="1307523" cy="1951527"/>
          </a:xfrm>
          <a:prstGeom prst="rect">
            <a:avLst/>
          </a:prstGeom>
        </p:spPr>
      </p:pic>
    </p:spTree>
    <p:extLst>
      <p:ext uri="{BB962C8B-B14F-4D97-AF65-F5344CB8AC3E}">
        <p14:creationId xmlns:p14="http://schemas.microsoft.com/office/powerpoint/2010/main" val="999199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is everywhere: politics</a:t>
            </a:r>
          </a:p>
        </p:txBody>
      </p:sp>
      <p:sp>
        <p:nvSpPr>
          <p:cNvPr id="3" name="Content Placeholder 2"/>
          <p:cNvSpPr>
            <a:spLocks noGrp="1"/>
          </p:cNvSpPr>
          <p:nvPr>
            <p:ph idx="1"/>
          </p:nvPr>
        </p:nvSpPr>
        <p:spPr>
          <a:xfrm>
            <a:off x="381000" y="3124199"/>
            <a:ext cx="8229600" cy="2932093"/>
          </a:xfrm>
        </p:spPr>
        <p:txBody>
          <a:bodyPr>
            <a:normAutofit/>
          </a:bodyPr>
          <a:lstStyle/>
          <a:p>
            <a:pPr marL="0" lvl="0" indent="0" defTabSz="914400">
              <a:spcBef>
                <a:spcPts val="0"/>
              </a:spcBef>
              <a:buClrTx/>
              <a:buSzTx/>
              <a:buNone/>
            </a:pPr>
            <a:r>
              <a:rPr lang="en-US" dirty="0"/>
              <a:t>“Mr. Speaker, for years, honest but unfortunate consumers have had the ability to plead their case to come under bankruptcy protection and have their reasonable and valid debts discharged. The way the system is supposed to work, the bankruptcy court evaluates various factors including income, assets and debt to determine what debts can be paid and how consumers can get back on their feet. Stand up for growth and opportunity. Pass this legislation.”</a:t>
            </a:r>
          </a:p>
          <a:p>
            <a:pPr marL="0" lvl="0" indent="0" defTabSz="914400">
              <a:spcBef>
                <a:spcPts val="0"/>
              </a:spcBef>
              <a:buClrTx/>
              <a:buSzTx/>
              <a:buNone/>
            </a:pPr>
            <a:endParaRPr lang="en-US" dirty="0"/>
          </a:p>
        </p:txBody>
      </p:sp>
      <p:pic>
        <p:nvPicPr>
          <p:cNvPr id="4" name="Picture 3"/>
          <p:cNvPicPr>
            <a:picLocks noChangeAspect="1"/>
          </p:cNvPicPr>
          <p:nvPr/>
        </p:nvPicPr>
        <p:blipFill>
          <a:blip r:embed="rId3"/>
          <a:stretch>
            <a:fillRect/>
          </a:stretch>
        </p:blipFill>
        <p:spPr>
          <a:xfrm>
            <a:off x="2628900" y="1262747"/>
            <a:ext cx="4038599" cy="1827466"/>
          </a:xfrm>
          <a:prstGeom prst="rect">
            <a:avLst/>
          </a:prstGeom>
        </p:spPr>
      </p:pic>
      <p:sp>
        <p:nvSpPr>
          <p:cNvPr id="5" name="TextBox 4"/>
          <p:cNvSpPr txBox="1"/>
          <p:nvPr/>
        </p:nvSpPr>
        <p:spPr>
          <a:xfrm>
            <a:off x="381000" y="6056293"/>
            <a:ext cx="8534400" cy="954107"/>
          </a:xfrm>
          <a:prstGeom prst="rect">
            <a:avLst/>
          </a:prstGeom>
          <a:noFill/>
        </p:spPr>
        <p:txBody>
          <a:bodyPr wrap="square" rtlCol="0">
            <a:spAutoFit/>
          </a:bodyPr>
          <a:lstStyle/>
          <a:p>
            <a:r>
              <a:rPr lang="en-US" sz="1400" dirty="0"/>
              <a:t>Source: </a:t>
            </a:r>
            <a:r>
              <a:rPr lang="en-US" sz="1400" dirty="0">
                <a:hlinkClick r:id="rId4"/>
              </a:rPr>
              <a:t>http://gizmodo.com/a-new-ai-can-write-convincing-political-speeches-1754906893?utm_source=feedburner&amp;utm_medium=feed&amp;utm_campaign=Feed%3A+gizmodo%2Ffull+%28Gizmodo%29</a:t>
            </a:r>
            <a:endParaRPr lang="en-US" sz="1400" dirty="0"/>
          </a:p>
          <a:p>
            <a:endParaRPr lang="en-US" sz="1400" dirty="0"/>
          </a:p>
        </p:txBody>
      </p:sp>
    </p:spTree>
    <p:extLst>
      <p:ext uri="{BB962C8B-B14F-4D97-AF65-F5344CB8AC3E}">
        <p14:creationId xmlns:p14="http://schemas.microsoft.com/office/powerpoint/2010/main" val="1399252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is everywhere: politics</a:t>
            </a:r>
          </a:p>
        </p:txBody>
      </p:sp>
      <p:sp>
        <p:nvSpPr>
          <p:cNvPr id="3" name="Content Placeholder 2"/>
          <p:cNvSpPr>
            <a:spLocks noGrp="1"/>
          </p:cNvSpPr>
          <p:nvPr>
            <p:ph idx="1"/>
          </p:nvPr>
        </p:nvSpPr>
        <p:spPr>
          <a:xfrm>
            <a:off x="381000" y="3124199"/>
            <a:ext cx="8229600" cy="2932093"/>
          </a:xfrm>
        </p:spPr>
        <p:txBody>
          <a:bodyPr>
            <a:normAutofit lnSpcReduction="10000"/>
          </a:bodyPr>
          <a:lstStyle/>
          <a:p>
            <a:pPr marL="0" lvl="0" indent="0" defTabSz="914400">
              <a:spcBef>
                <a:spcPts val="0"/>
              </a:spcBef>
              <a:buClrTx/>
              <a:buSzTx/>
              <a:buNone/>
            </a:pPr>
            <a:r>
              <a:rPr lang="en-US" dirty="0"/>
              <a:t>“Mr. Speaker, for years, honest but unfortunate consumers have had the ability to plead their case to come under bankruptcy protection and have their reasonable and valid debts discharged. The way the system is supposed to work, the bankruptcy court evaluates various factors including income, assets and debt to determine what debts can be paid and how consumers can get back on their feet. Stand up for growth and opportunity. Pass this legislation.”</a:t>
            </a:r>
          </a:p>
          <a:p>
            <a:pPr marL="0" lvl="0" indent="0" defTabSz="914400">
              <a:spcBef>
                <a:spcPts val="0"/>
              </a:spcBef>
              <a:buClrTx/>
              <a:buSzTx/>
              <a:buNone/>
            </a:pPr>
            <a:endParaRPr lang="en-US" dirty="0"/>
          </a:p>
          <a:p>
            <a:pPr marL="0" lvl="0" indent="0" defTabSz="914400">
              <a:spcBef>
                <a:spcPts val="0"/>
              </a:spcBef>
              <a:buClrTx/>
              <a:buSzTx/>
              <a:buNone/>
            </a:pPr>
            <a:r>
              <a:rPr lang="en-US" sz="1800" b="1" dirty="0">
                <a:solidFill>
                  <a:srgbClr val="FF0000"/>
                </a:solidFill>
              </a:rPr>
              <a:t>-Speech written by an AI program</a:t>
            </a:r>
          </a:p>
        </p:txBody>
      </p:sp>
      <p:pic>
        <p:nvPicPr>
          <p:cNvPr id="4" name="Picture 3"/>
          <p:cNvPicPr>
            <a:picLocks noChangeAspect="1"/>
          </p:cNvPicPr>
          <p:nvPr/>
        </p:nvPicPr>
        <p:blipFill>
          <a:blip r:embed="rId3"/>
          <a:stretch>
            <a:fillRect/>
          </a:stretch>
        </p:blipFill>
        <p:spPr>
          <a:xfrm>
            <a:off x="2628900" y="1262747"/>
            <a:ext cx="4038599" cy="1827466"/>
          </a:xfrm>
          <a:prstGeom prst="rect">
            <a:avLst/>
          </a:prstGeom>
        </p:spPr>
      </p:pic>
      <p:sp>
        <p:nvSpPr>
          <p:cNvPr id="5" name="TextBox 4"/>
          <p:cNvSpPr txBox="1"/>
          <p:nvPr/>
        </p:nvSpPr>
        <p:spPr>
          <a:xfrm>
            <a:off x="381000" y="6056293"/>
            <a:ext cx="8534400" cy="954107"/>
          </a:xfrm>
          <a:prstGeom prst="rect">
            <a:avLst/>
          </a:prstGeom>
          <a:noFill/>
        </p:spPr>
        <p:txBody>
          <a:bodyPr wrap="square" rtlCol="0">
            <a:spAutoFit/>
          </a:bodyPr>
          <a:lstStyle/>
          <a:p>
            <a:r>
              <a:rPr lang="en-US" sz="1400" dirty="0"/>
              <a:t>Source: </a:t>
            </a:r>
            <a:r>
              <a:rPr lang="en-US" sz="1400" dirty="0">
                <a:hlinkClick r:id="rId4"/>
              </a:rPr>
              <a:t>http://gizmodo.com/a-new-ai-can-write-convincing-political-speeches-1754906893?utm_source=feedburner&amp;utm_medium=feed&amp;utm_campaign=Feed%3A+gizmodo%2Ffull+%28Gizmodo%29</a:t>
            </a:r>
            <a:endParaRPr lang="en-US" sz="1400" dirty="0"/>
          </a:p>
          <a:p>
            <a:endParaRPr lang="en-US" sz="1400" dirty="0"/>
          </a:p>
        </p:txBody>
      </p:sp>
    </p:spTree>
    <p:extLst>
      <p:ext uri="{BB962C8B-B14F-4D97-AF65-F5344CB8AC3E}">
        <p14:creationId xmlns:p14="http://schemas.microsoft.com/office/powerpoint/2010/main" val="853237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Lecture</a:t>
            </a:r>
          </a:p>
        </p:txBody>
      </p:sp>
      <p:sp>
        <p:nvSpPr>
          <p:cNvPr id="3" name="Content Placeholder 2"/>
          <p:cNvSpPr>
            <a:spLocks noGrp="1"/>
          </p:cNvSpPr>
          <p:nvPr>
            <p:ph idx="1"/>
          </p:nvPr>
        </p:nvSpPr>
        <p:spPr/>
        <p:txBody>
          <a:bodyPr>
            <a:normAutofit/>
          </a:bodyPr>
          <a:lstStyle/>
          <a:p>
            <a:pPr>
              <a:buClr>
                <a:schemeClr val="accent1"/>
              </a:buClr>
              <a:buFont typeface="Arial" charset="0"/>
              <a:buChar char="•"/>
            </a:pPr>
            <a:r>
              <a:rPr lang="en-US" sz="2800" dirty="0">
                <a:solidFill>
                  <a:srgbClr val="FF0000"/>
                </a:solidFill>
              </a:rPr>
              <a:t>Course introduction</a:t>
            </a:r>
          </a:p>
          <a:p>
            <a:pPr>
              <a:buClr>
                <a:schemeClr val="accent1"/>
              </a:buClr>
              <a:buFont typeface="Arial" charset="0"/>
              <a:buChar char="•"/>
            </a:pPr>
            <a:r>
              <a:rPr lang="en-US" sz="2800" dirty="0">
                <a:solidFill>
                  <a:schemeClr val="tx1">
                    <a:lumMod val="65000"/>
                    <a:lumOff val="35000"/>
                  </a:schemeClr>
                </a:solidFill>
              </a:rPr>
              <a:t>Getting to know each other</a:t>
            </a:r>
          </a:p>
          <a:p>
            <a:pPr>
              <a:buClr>
                <a:schemeClr val="accent1"/>
              </a:buClr>
              <a:buFont typeface="Arial" charset="0"/>
              <a:buChar char="•"/>
            </a:pPr>
            <a:r>
              <a:rPr lang="en-US" sz="2800" dirty="0">
                <a:solidFill>
                  <a:schemeClr val="tx1">
                    <a:lumMod val="65000"/>
                    <a:lumOff val="35000"/>
                  </a:schemeClr>
                </a:solidFill>
              </a:rPr>
              <a:t>Introduction to software engineering</a:t>
            </a:r>
          </a:p>
          <a:p>
            <a:pPr lvl="1">
              <a:buClr>
                <a:schemeClr val="accent1"/>
              </a:buClr>
              <a:buFont typeface="Arial" charset="0"/>
              <a:buChar char="•"/>
            </a:pPr>
            <a:r>
              <a:rPr lang="en-US" sz="2400" dirty="0">
                <a:solidFill>
                  <a:schemeClr val="tx1">
                    <a:lumMod val="65000"/>
                    <a:lumOff val="35000"/>
                  </a:schemeClr>
                </a:solidFill>
              </a:rPr>
              <a:t>Software is everywhere</a:t>
            </a:r>
          </a:p>
          <a:p>
            <a:pPr lvl="1">
              <a:buClr>
                <a:schemeClr val="accent1"/>
              </a:buClr>
              <a:buFont typeface="Arial" charset="0"/>
              <a:buChar char="•"/>
            </a:pPr>
            <a:r>
              <a:rPr lang="en-US" sz="2400" dirty="0">
                <a:solidFill>
                  <a:schemeClr val="tx1">
                    <a:lumMod val="65000"/>
                    <a:lumOff val="35000"/>
                  </a:schemeClr>
                </a:solidFill>
              </a:rPr>
              <a:t>What is software engineering?</a:t>
            </a:r>
          </a:p>
        </p:txBody>
      </p:sp>
    </p:spTree>
    <p:extLst>
      <p:ext uri="{BB962C8B-B14F-4D97-AF65-F5344CB8AC3E}">
        <p14:creationId xmlns:p14="http://schemas.microsoft.com/office/powerpoint/2010/main" val="33037213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10" y="152400"/>
            <a:ext cx="7055380" cy="1400530"/>
          </a:xfrm>
        </p:spPr>
        <p:txBody>
          <a:bodyPr>
            <a:normAutofit/>
          </a:bodyPr>
          <a:lstStyle/>
          <a:p>
            <a:r>
              <a:rPr lang="en-US" dirty="0"/>
              <a:t>Software is everywhere: the military</a:t>
            </a:r>
          </a:p>
        </p:txBody>
      </p:sp>
      <p:pic>
        <p:nvPicPr>
          <p:cNvPr id="6" name="Picture 5"/>
          <p:cNvPicPr>
            <a:picLocks noChangeAspect="1"/>
          </p:cNvPicPr>
          <p:nvPr/>
        </p:nvPicPr>
        <p:blipFill>
          <a:blip r:embed="rId3"/>
          <a:stretch>
            <a:fillRect/>
          </a:stretch>
        </p:blipFill>
        <p:spPr>
          <a:xfrm>
            <a:off x="457200" y="1600200"/>
            <a:ext cx="3947160" cy="2819400"/>
          </a:xfrm>
          <a:prstGeom prst="rect">
            <a:avLst/>
          </a:prstGeom>
        </p:spPr>
      </p:pic>
      <p:pic>
        <p:nvPicPr>
          <p:cNvPr id="7" name="Picture 6"/>
          <p:cNvPicPr>
            <a:picLocks noChangeAspect="1"/>
          </p:cNvPicPr>
          <p:nvPr/>
        </p:nvPicPr>
        <p:blipFill>
          <a:blip r:embed="rId4"/>
          <a:stretch>
            <a:fillRect/>
          </a:stretch>
        </p:blipFill>
        <p:spPr>
          <a:xfrm>
            <a:off x="4935456" y="1600200"/>
            <a:ext cx="3764044" cy="2819400"/>
          </a:xfrm>
          <a:prstGeom prst="rect">
            <a:avLst/>
          </a:prstGeom>
        </p:spPr>
      </p:pic>
      <p:sp>
        <p:nvSpPr>
          <p:cNvPr id="8" name="TextBox 7"/>
          <p:cNvSpPr txBox="1"/>
          <p:nvPr/>
        </p:nvSpPr>
        <p:spPr>
          <a:xfrm>
            <a:off x="457200" y="4924961"/>
            <a:ext cx="8229600" cy="1323439"/>
          </a:xfrm>
          <a:prstGeom prst="rect">
            <a:avLst/>
          </a:prstGeom>
          <a:noFill/>
        </p:spPr>
        <p:txBody>
          <a:bodyPr wrap="square" rtlCol="0">
            <a:spAutoFit/>
          </a:bodyPr>
          <a:lstStyle/>
          <a:p>
            <a:r>
              <a:rPr lang="en-US" sz="2000" dirty="0"/>
              <a:t>Pirate predictor: “The Navy’s new software creates models combining the best known conditions for pirating plus all available </a:t>
            </a:r>
            <a:r>
              <a:rPr lang="en-US" sz="2000" dirty="0" err="1"/>
              <a:t>intel</a:t>
            </a:r>
            <a:r>
              <a:rPr lang="en-US" sz="2000" dirty="0"/>
              <a:t> on the pirates in question. The name for these models? ‘Pirate replicates.’”</a:t>
            </a:r>
          </a:p>
        </p:txBody>
      </p:sp>
      <p:sp>
        <p:nvSpPr>
          <p:cNvPr id="9" name="TextBox 8"/>
          <p:cNvSpPr txBox="1"/>
          <p:nvPr/>
        </p:nvSpPr>
        <p:spPr>
          <a:xfrm>
            <a:off x="0" y="6396335"/>
            <a:ext cx="9144000" cy="461665"/>
          </a:xfrm>
          <a:prstGeom prst="rect">
            <a:avLst/>
          </a:prstGeom>
          <a:noFill/>
        </p:spPr>
        <p:txBody>
          <a:bodyPr wrap="square" rtlCol="0">
            <a:spAutoFit/>
          </a:bodyPr>
          <a:lstStyle/>
          <a:p>
            <a:r>
              <a:rPr lang="en-US" sz="1200" dirty="0"/>
              <a:t>Source: http://</a:t>
            </a:r>
            <a:r>
              <a:rPr lang="en-US" sz="1200" dirty="0" err="1"/>
              <a:t>gizmodo.com</a:t>
            </a:r>
            <a:r>
              <a:rPr lang="en-US" sz="1200" dirty="0"/>
              <a:t>/the-navy-built-an-algorithm-that-predicts-pirates-behav-1724181937?utm_source=</a:t>
            </a:r>
            <a:r>
              <a:rPr lang="en-US" sz="1200" dirty="0" err="1"/>
              <a:t>feedburner&amp;utm_medium</a:t>
            </a:r>
            <a:r>
              <a:rPr lang="en-US" sz="1200" dirty="0"/>
              <a:t>=</a:t>
            </a:r>
            <a:r>
              <a:rPr lang="en-US" sz="1200" dirty="0" err="1"/>
              <a:t>feed&amp;utm_campaign</a:t>
            </a:r>
            <a:r>
              <a:rPr lang="en-US" sz="1200" dirty="0"/>
              <a:t>=Feed%3A+gizmodo%2Ffull+%28Gizmodo%29</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2858025" y="1754542"/>
            <a:ext cx="3623767" cy="2705483"/>
          </a:xfrm>
          <a:prstGeom prst="rect">
            <a:avLst/>
          </a:prstGeom>
        </p:spPr>
      </p:pic>
    </p:spTree>
    <p:extLst>
      <p:ext uri="{BB962C8B-B14F-4D97-AF65-F5344CB8AC3E}">
        <p14:creationId xmlns:p14="http://schemas.microsoft.com/office/powerpoint/2010/main" val="3145995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is everywhere: space</a:t>
            </a:r>
          </a:p>
        </p:txBody>
      </p:sp>
      <p:pic>
        <p:nvPicPr>
          <p:cNvPr id="3" name="Picture 2"/>
          <p:cNvPicPr>
            <a:picLocks noChangeAspect="1"/>
          </p:cNvPicPr>
          <p:nvPr/>
        </p:nvPicPr>
        <p:blipFill>
          <a:blip r:embed="rId3"/>
          <a:stretch>
            <a:fillRect/>
          </a:stretch>
        </p:blipFill>
        <p:spPr>
          <a:xfrm>
            <a:off x="4775200" y="2514600"/>
            <a:ext cx="3759200" cy="2819400"/>
          </a:xfrm>
          <a:prstGeom prst="rect">
            <a:avLst/>
          </a:prstGeom>
        </p:spPr>
      </p:pic>
      <p:pic>
        <p:nvPicPr>
          <p:cNvPr id="6" name="Picture 5"/>
          <p:cNvPicPr>
            <a:picLocks noChangeAspect="1"/>
          </p:cNvPicPr>
          <p:nvPr/>
        </p:nvPicPr>
        <p:blipFill>
          <a:blip r:embed="rId4"/>
          <a:stretch>
            <a:fillRect/>
          </a:stretch>
        </p:blipFill>
        <p:spPr>
          <a:xfrm>
            <a:off x="488950" y="2514600"/>
            <a:ext cx="4114920" cy="2744002"/>
          </a:xfrm>
          <a:prstGeom prst="rect">
            <a:avLst/>
          </a:prstGeom>
        </p:spPr>
      </p:pic>
    </p:spTree>
    <p:extLst>
      <p:ext uri="{BB962C8B-B14F-4D97-AF65-F5344CB8AC3E}">
        <p14:creationId xmlns:p14="http://schemas.microsoft.com/office/powerpoint/2010/main" val="1570391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Software is everywhere: disaster response</a:t>
            </a:r>
          </a:p>
        </p:txBody>
      </p:sp>
      <p:pic>
        <p:nvPicPr>
          <p:cNvPr id="7" name="Picture 6"/>
          <p:cNvPicPr>
            <a:picLocks noChangeAspect="1"/>
          </p:cNvPicPr>
          <p:nvPr/>
        </p:nvPicPr>
        <p:blipFill>
          <a:blip r:embed="rId3"/>
          <a:stretch>
            <a:fillRect/>
          </a:stretch>
        </p:blipFill>
        <p:spPr>
          <a:xfrm>
            <a:off x="59444" y="4724400"/>
            <a:ext cx="2623993" cy="1740311"/>
          </a:xfrm>
          <a:prstGeom prst="rect">
            <a:avLst/>
          </a:prstGeom>
        </p:spPr>
      </p:pic>
      <p:pic>
        <p:nvPicPr>
          <p:cNvPr id="3" name="Picture 2"/>
          <p:cNvPicPr>
            <a:picLocks noChangeAspect="1"/>
          </p:cNvPicPr>
          <p:nvPr/>
        </p:nvPicPr>
        <p:blipFill rotWithShape="1">
          <a:blip r:embed="rId4"/>
          <a:srcRect l="17371" t="32353" r="16622"/>
          <a:stretch/>
        </p:blipFill>
        <p:spPr>
          <a:xfrm>
            <a:off x="2330382" y="4628729"/>
            <a:ext cx="4343400" cy="1995135"/>
          </a:xfrm>
          <a:prstGeom prst="rect">
            <a:avLst/>
          </a:prstGeom>
        </p:spPr>
      </p:pic>
      <p:pic>
        <p:nvPicPr>
          <p:cNvPr id="4" name="Picture 3"/>
          <p:cNvPicPr>
            <a:picLocks noChangeAspect="1"/>
          </p:cNvPicPr>
          <p:nvPr/>
        </p:nvPicPr>
        <p:blipFill>
          <a:blip r:embed="rId5"/>
          <a:stretch>
            <a:fillRect/>
          </a:stretch>
        </p:blipFill>
        <p:spPr>
          <a:xfrm>
            <a:off x="6263577" y="1831262"/>
            <a:ext cx="2694673" cy="4792602"/>
          </a:xfrm>
          <a:prstGeom prst="rect">
            <a:avLst/>
          </a:prstGeom>
        </p:spPr>
      </p:pic>
      <p:pic>
        <p:nvPicPr>
          <p:cNvPr id="5" name="Picture 4"/>
          <p:cNvPicPr>
            <a:picLocks noChangeAspect="1"/>
          </p:cNvPicPr>
          <p:nvPr/>
        </p:nvPicPr>
        <p:blipFill>
          <a:blip r:embed="rId6"/>
          <a:stretch>
            <a:fillRect/>
          </a:stretch>
        </p:blipFill>
        <p:spPr>
          <a:xfrm>
            <a:off x="-14607" y="1831262"/>
            <a:ext cx="5217763" cy="2462784"/>
          </a:xfrm>
          <a:prstGeom prst="rect">
            <a:avLst/>
          </a:prstGeom>
        </p:spPr>
      </p:pic>
    </p:spTree>
    <p:extLst>
      <p:ext uri="{BB962C8B-B14F-4D97-AF65-F5344CB8AC3E}">
        <p14:creationId xmlns:p14="http://schemas.microsoft.com/office/powerpoint/2010/main" val="779711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10" y="152400"/>
            <a:ext cx="7055380" cy="1400530"/>
          </a:xfrm>
        </p:spPr>
        <p:txBody>
          <a:bodyPr>
            <a:normAutofit/>
          </a:bodyPr>
          <a:lstStyle/>
          <a:p>
            <a:r>
              <a:rPr lang="en-US" dirty="0"/>
              <a:t>Software is everywhere: Refugee Crisis</a:t>
            </a:r>
          </a:p>
        </p:txBody>
      </p:sp>
      <p:pic>
        <p:nvPicPr>
          <p:cNvPr id="3" name="Picture 2"/>
          <p:cNvPicPr>
            <a:picLocks noChangeAspect="1"/>
          </p:cNvPicPr>
          <p:nvPr/>
        </p:nvPicPr>
        <p:blipFill>
          <a:blip r:embed="rId3"/>
          <a:stretch>
            <a:fillRect/>
          </a:stretch>
        </p:blipFill>
        <p:spPr>
          <a:xfrm>
            <a:off x="152400" y="1524000"/>
            <a:ext cx="6019800" cy="3243752"/>
          </a:xfrm>
          <a:prstGeom prst="rect">
            <a:avLst/>
          </a:prstGeom>
        </p:spPr>
      </p:pic>
      <p:sp>
        <p:nvSpPr>
          <p:cNvPr id="5" name="TextBox 4"/>
          <p:cNvSpPr txBox="1"/>
          <p:nvPr/>
        </p:nvSpPr>
        <p:spPr>
          <a:xfrm>
            <a:off x="-76200" y="6504089"/>
            <a:ext cx="8542723" cy="276999"/>
          </a:xfrm>
          <a:prstGeom prst="rect">
            <a:avLst/>
          </a:prstGeom>
          <a:noFill/>
        </p:spPr>
        <p:txBody>
          <a:bodyPr wrap="none" rtlCol="0">
            <a:spAutoFit/>
          </a:bodyPr>
          <a:lstStyle/>
          <a:p>
            <a:r>
              <a:rPr lang="en-US" sz="1200" dirty="0"/>
              <a:t>Source: http://</a:t>
            </a:r>
            <a:r>
              <a:rPr lang="en-US" sz="1200" dirty="0" err="1"/>
              <a:t>www.businessinsider.com</a:t>
            </a:r>
            <a:r>
              <a:rPr lang="en-US" sz="1200" dirty="0"/>
              <a:t>/google-launches-crisis-info-hub-to-help-european-refugee-crisis-2015-10</a:t>
            </a:r>
          </a:p>
        </p:txBody>
      </p:sp>
      <p:pic>
        <p:nvPicPr>
          <p:cNvPr id="4" name="Picture 3"/>
          <p:cNvPicPr>
            <a:picLocks noChangeAspect="1"/>
          </p:cNvPicPr>
          <p:nvPr/>
        </p:nvPicPr>
        <p:blipFill>
          <a:blip r:embed="rId4"/>
          <a:stretch>
            <a:fillRect/>
          </a:stretch>
        </p:blipFill>
        <p:spPr>
          <a:xfrm>
            <a:off x="2438400" y="2286000"/>
            <a:ext cx="6491707" cy="4166552"/>
          </a:xfrm>
          <a:prstGeom prst="rect">
            <a:avLst/>
          </a:prstGeom>
        </p:spPr>
      </p:pic>
    </p:spTree>
    <p:extLst>
      <p:ext uri="{BB962C8B-B14F-4D97-AF65-F5344CB8AC3E}">
        <p14:creationId xmlns:p14="http://schemas.microsoft.com/office/powerpoint/2010/main" val="7175554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Software is everywhere: </a:t>
            </a:r>
            <a:r>
              <a:rPr lang="en-US" dirty="0" err="1"/>
              <a:t>Siri</a:t>
            </a:r>
            <a:r>
              <a:rPr lang="en-US" dirty="0"/>
              <a:t> saved my life</a:t>
            </a:r>
          </a:p>
        </p:txBody>
      </p:sp>
      <p:pic>
        <p:nvPicPr>
          <p:cNvPr id="4" name="Picture 3"/>
          <p:cNvPicPr>
            <a:picLocks noChangeAspect="1"/>
          </p:cNvPicPr>
          <p:nvPr/>
        </p:nvPicPr>
        <p:blipFill>
          <a:blip r:embed="rId2"/>
          <a:stretch>
            <a:fillRect/>
          </a:stretch>
        </p:blipFill>
        <p:spPr>
          <a:xfrm>
            <a:off x="1371600" y="1854200"/>
            <a:ext cx="6334125" cy="3556000"/>
          </a:xfrm>
          <a:prstGeom prst="rect">
            <a:avLst/>
          </a:prstGeom>
        </p:spPr>
      </p:pic>
      <p:sp>
        <p:nvSpPr>
          <p:cNvPr id="5" name="TextBox 4"/>
          <p:cNvSpPr txBox="1"/>
          <p:nvPr/>
        </p:nvSpPr>
        <p:spPr>
          <a:xfrm>
            <a:off x="1143000" y="5410200"/>
            <a:ext cx="6858000" cy="830997"/>
          </a:xfrm>
          <a:prstGeom prst="rect">
            <a:avLst/>
          </a:prstGeom>
          <a:noFill/>
        </p:spPr>
        <p:txBody>
          <a:bodyPr wrap="square" rtlCol="0">
            <a:spAutoFit/>
          </a:bodyPr>
          <a:lstStyle/>
          <a:p>
            <a:r>
              <a:rPr lang="en-US" sz="2400" dirty="0"/>
              <a:t>“Hey </a:t>
            </a:r>
            <a:r>
              <a:rPr lang="en-US" sz="2400" dirty="0" err="1"/>
              <a:t>Siri</a:t>
            </a:r>
            <a:r>
              <a:rPr lang="en-US" sz="2400" dirty="0"/>
              <a:t>, could you call 911 because I’m stuck under a really heavy truck.”</a:t>
            </a:r>
          </a:p>
        </p:txBody>
      </p:sp>
      <p:sp>
        <p:nvSpPr>
          <p:cNvPr id="6" name="TextBox 5"/>
          <p:cNvSpPr txBox="1"/>
          <p:nvPr/>
        </p:nvSpPr>
        <p:spPr>
          <a:xfrm>
            <a:off x="457200" y="6273224"/>
            <a:ext cx="8229600" cy="523220"/>
          </a:xfrm>
          <a:prstGeom prst="rect">
            <a:avLst/>
          </a:prstGeom>
          <a:noFill/>
        </p:spPr>
        <p:txBody>
          <a:bodyPr wrap="square" rtlCol="0">
            <a:spAutoFit/>
          </a:bodyPr>
          <a:lstStyle/>
          <a:p>
            <a:r>
              <a:rPr lang="en-US" sz="1400" dirty="0"/>
              <a:t>Source: http://</a:t>
            </a:r>
            <a:r>
              <a:rPr lang="en-US" sz="1400" dirty="0" err="1"/>
              <a:t>www.cnet.com</a:t>
            </a:r>
            <a:r>
              <a:rPr lang="en-US" sz="1400" dirty="0"/>
              <a:t>/news/</a:t>
            </a:r>
            <a:r>
              <a:rPr lang="en-US" sz="1400" dirty="0" err="1"/>
              <a:t>siri</a:t>
            </a:r>
            <a:r>
              <a:rPr lang="en-US" sz="1400" dirty="0"/>
              <a:t>-butt-dial-reportedly-saves-teen-trapped-under-truck/#</a:t>
            </a:r>
            <a:r>
              <a:rPr lang="en-US" sz="1400" dirty="0" err="1"/>
              <a:t>ftag</a:t>
            </a:r>
            <a:r>
              <a:rPr lang="en-US" sz="1400" dirty="0"/>
              <a:t>=CAD590a51e</a:t>
            </a:r>
          </a:p>
        </p:txBody>
      </p:sp>
    </p:spTree>
    <p:extLst>
      <p:ext uri="{BB962C8B-B14F-4D97-AF65-F5344CB8AC3E}">
        <p14:creationId xmlns:p14="http://schemas.microsoft.com/office/powerpoint/2010/main" val="2278145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is everywhere: Star Wars</a:t>
            </a:r>
          </a:p>
        </p:txBody>
      </p:sp>
      <p:sp>
        <p:nvSpPr>
          <p:cNvPr id="3" name="Content Placeholder 2"/>
          <p:cNvSpPr>
            <a:spLocks noGrp="1"/>
          </p:cNvSpPr>
          <p:nvPr>
            <p:ph idx="1"/>
          </p:nvPr>
        </p:nvSpPr>
        <p:spPr>
          <a:xfrm>
            <a:off x="1063773" y="6306821"/>
            <a:ext cx="6711654" cy="685806"/>
          </a:xfrm>
        </p:spPr>
        <p:txBody>
          <a:bodyPr/>
          <a:lstStyle/>
          <a:p>
            <a:pPr marL="0" indent="0" algn="ctr">
              <a:buNone/>
            </a:pPr>
            <a:r>
              <a:rPr lang="en-US" dirty="0">
                <a:hlinkClick r:id="rId3"/>
              </a:rPr>
              <a:t>https://youtu.be/K-4mp_e5v4A</a:t>
            </a:r>
            <a:endParaRPr lang="en-US" dirty="0"/>
          </a:p>
          <a:p>
            <a:pPr marL="0" indent="0" algn="ctr">
              <a:buNone/>
            </a:pPr>
            <a:endParaRPr lang="en-US" dirty="0"/>
          </a:p>
        </p:txBody>
      </p:sp>
      <p:pic>
        <p:nvPicPr>
          <p:cNvPr id="4" name="Picture 3"/>
          <p:cNvPicPr>
            <a:picLocks noChangeAspect="1"/>
          </p:cNvPicPr>
          <p:nvPr/>
        </p:nvPicPr>
        <p:blipFill>
          <a:blip r:embed="rId4"/>
          <a:stretch>
            <a:fillRect/>
          </a:stretch>
        </p:blipFill>
        <p:spPr>
          <a:xfrm>
            <a:off x="1447800" y="1872298"/>
            <a:ext cx="5943600" cy="4457700"/>
          </a:xfrm>
          <a:prstGeom prst="rect">
            <a:avLst/>
          </a:prstGeom>
        </p:spPr>
      </p:pic>
    </p:spTree>
    <p:extLst>
      <p:ext uri="{BB962C8B-B14F-4D97-AF65-F5344CB8AC3E}">
        <p14:creationId xmlns:p14="http://schemas.microsoft.com/office/powerpoint/2010/main" val="1715767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is everywhere: games</a:t>
            </a:r>
          </a:p>
        </p:txBody>
      </p:sp>
      <p:pic>
        <p:nvPicPr>
          <p:cNvPr id="1028" name="Picture 4" descr="https://encrypted-tbn0.gstatic.com/images?q=tbn:ANd9GcSrTVOfNK0DQDDVOBc5ITuMtBffGr2AlUTW4qPgtxqxgd8ymZBA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098548"/>
            <a:ext cx="2638425" cy="1733551"/>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2362200" y="4003548"/>
            <a:ext cx="2807433" cy="2413000"/>
          </a:xfrm>
          <a:prstGeom prst="rect">
            <a:avLst/>
          </a:prstGeom>
        </p:spPr>
      </p:pic>
      <p:pic>
        <p:nvPicPr>
          <p:cNvPr id="4" name="Picture 3"/>
          <p:cNvPicPr>
            <a:picLocks noChangeAspect="1"/>
          </p:cNvPicPr>
          <p:nvPr/>
        </p:nvPicPr>
        <p:blipFill>
          <a:blip r:embed="rId4"/>
          <a:stretch>
            <a:fillRect/>
          </a:stretch>
        </p:blipFill>
        <p:spPr>
          <a:xfrm>
            <a:off x="186267" y="4003548"/>
            <a:ext cx="2023533" cy="2549652"/>
          </a:xfrm>
          <a:prstGeom prst="rect">
            <a:avLst/>
          </a:prstGeom>
        </p:spPr>
      </p:pic>
      <p:pic>
        <p:nvPicPr>
          <p:cNvPr id="5" name="Picture 4"/>
          <p:cNvPicPr>
            <a:picLocks noChangeAspect="1"/>
          </p:cNvPicPr>
          <p:nvPr/>
        </p:nvPicPr>
        <p:blipFill>
          <a:blip r:embed="rId5"/>
          <a:stretch>
            <a:fillRect/>
          </a:stretch>
        </p:blipFill>
        <p:spPr>
          <a:xfrm>
            <a:off x="3048000" y="1793748"/>
            <a:ext cx="2624328" cy="2082800"/>
          </a:xfrm>
          <a:prstGeom prst="rect">
            <a:avLst/>
          </a:prstGeom>
        </p:spPr>
      </p:pic>
      <p:pic>
        <p:nvPicPr>
          <p:cNvPr id="6" name="Picture 5"/>
          <p:cNvPicPr>
            <a:picLocks noChangeAspect="1"/>
          </p:cNvPicPr>
          <p:nvPr/>
        </p:nvPicPr>
        <p:blipFill>
          <a:blip r:embed="rId6"/>
          <a:stretch>
            <a:fillRect/>
          </a:stretch>
        </p:blipFill>
        <p:spPr>
          <a:xfrm>
            <a:off x="5334000" y="4155948"/>
            <a:ext cx="3606800" cy="2247900"/>
          </a:xfrm>
          <a:prstGeom prst="rect">
            <a:avLst/>
          </a:prstGeom>
        </p:spPr>
      </p:pic>
      <p:pic>
        <p:nvPicPr>
          <p:cNvPr id="7" name="Picture 6"/>
          <p:cNvPicPr>
            <a:picLocks noChangeAspect="1"/>
          </p:cNvPicPr>
          <p:nvPr/>
        </p:nvPicPr>
        <p:blipFill>
          <a:blip r:embed="rId7"/>
          <a:stretch>
            <a:fillRect/>
          </a:stretch>
        </p:blipFill>
        <p:spPr>
          <a:xfrm>
            <a:off x="5777103" y="2036637"/>
            <a:ext cx="3206182" cy="1795462"/>
          </a:xfrm>
          <a:prstGeom prst="rect">
            <a:avLst/>
          </a:prstGeom>
        </p:spPr>
      </p:pic>
    </p:spTree>
    <p:extLst>
      <p:ext uri="{BB962C8B-B14F-4D97-AF65-F5344CB8AC3E}">
        <p14:creationId xmlns:p14="http://schemas.microsoft.com/office/powerpoint/2010/main" val="39100767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10" y="152400"/>
            <a:ext cx="7055380" cy="1400530"/>
          </a:xfrm>
        </p:spPr>
        <p:txBody>
          <a:bodyPr>
            <a:normAutofit/>
          </a:bodyPr>
          <a:lstStyle/>
          <a:p>
            <a:r>
              <a:rPr lang="en-US" dirty="0"/>
              <a:t>Software is everywhere: law enforcement</a:t>
            </a:r>
          </a:p>
        </p:txBody>
      </p:sp>
      <p:pic>
        <p:nvPicPr>
          <p:cNvPr id="6" name="Picture 5"/>
          <p:cNvPicPr>
            <a:picLocks noChangeAspect="1"/>
          </p:cNvPicPr>
          <p:nvPr/>
        </p:nvPicPr>
        <p:blipFill>
          <a:blip r:embed="rId3"/>
          <a:stretch>
            <a:fillRect/>
          </a:stretch>
        </p:blipFill>
        <p:spPr>
          <a:xfrm>
            <a:off x="2590800" y="1544463"/>
            <a:ext cx="3531054" cy="4754313"/>
          </a:xfrm>
          <a:prstGeom prst="rect">
            <a:avLst/>
          </a:prstGeom>
        </p:spPr>
      </p:pic>
      <p:sp>
        <p:nvSpPr>
          <p:cNvPr id="9" name="TextBox 8"/>
          <p:cNvSpPr txBox="1"/>
          <p:nvPr/>
        </p:nvSpPr>
        <p:spPr>
          <a:xfrm>
            <a:off x="457200" y="6397823"/>
            <a:ext cx="8229600" cy="307777"/>
          </a:xfrm>
          <a:prstGeom prst="rect">
            <a:avLst/>
          </a:prstGeom>
          <a:noFill/>
        </p:spPr>
        <p:txBody>
          <a:bodyPr wrap="square" rtlCol="0">
            <a:spAutoFit/>
          </a:bodyPr>
          <a:lstStyle/>
          <a:p>
            <a:r>
              <a:rPr lang="en-US" sz="1400" dirty="0"/>
              <a:t>Source: </a:t>
            </a:r>
            <a:r>
              <a:rPr lang="en-US" sz="1400" dirty="0">
                <a:hlinkClick r:id="rId4"/>
              </a:rPr>
              <a:t>http://www.businessinsider.com/el-chapo-guzman-in-costa-rica-with-son-2015-9</a:t>
            </a:r>
            <a:endParaRPr lang="en-US" sz="1400" dirty="0"/>
          </a:p>
        </p:txBody>
      </p:sp>
    </p:spTree>
    <p:extLst>
      <p:ext uri="{BB962C8B-B14F-4D97-AF65-F5344CB8AC3E}">
        <p14:creationId xmlns:p14="http://schemas.microsoft.com/office/powerpoint/2010/main" val="3942537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Software is everywhere: college must-haves</a:t>
            </a:r>
          </a:p>
        </p:txBody>
      </p:sp>
      <p:pic>
        <p:nvPicPr>
          <p:cNvPr id="4" name="Picture 3"/>
          <p:cNvPicPr>
            <a:picLocks noChangeAspect="1"/>
          </p:cNvPicPr>
          <p:nvPr/>
        </p:nvPicPr>
        <p:blipFill>
          <a:blip r:embed="rId3"/>
          <a:stretch>
            <a:fillRect/>
          </a:stretch>
        </p:blipFill>
        <p:spPr>
          <a:xfrm>
            <a:off x="-381000" y="2743200"/>
            <a:ext cx="4317533" cy="2438400"/>
          </a:xfrm>
          <a:prstGeom prst="rect">
            <a:avLst/>
          </a:prstGeom>
        </p:spPr>
      </p:pic>
      <p:pic>
        <p:nvPicPr>
          <p:cNvPr id="6" name="Picture 5"/>
          <p:cNvPicPr>
            <a:picLocks noChangeAspect="1"/>
          </p:cNvPicPr>
          <p:nvPr/>
        </p:nvPicPr>
        <p:blipFill>
          <a:blip r:embed="rId4"/>
          <a:stretch>
            <a:fillRect/>
          </a:stretch>
        </p:blipFill>
        <p:spPr>
          <a:xfrm>
            <a:off x="3048000" y="1892300"/>
            <a:ext cx="2717800" cy="4813300"/>
          </a:xfrm>
          <a:prstGeom prst="rect">
            <a:avLst/>
          </a:prstGeom>
        </p:spPr>
      </p:pic>
      <p:pic>
        <p:nvPicPr>
          <p:cNvPr id="7" name="Picture 6"/>
          <p:cNvPicPr>
            <a:picLocks noChangeAspect="1"/>
          </p:cNvPicPr>
          <p:nvPr/>
        </p:nvPicPr>
        <p:blipFill>
          <a:blip r:embed="rId5"/>
          <a:stretch>
            <a:fillRect/>
          </a:stretch>
        </p:blipFill>
        <p:spPr>
          <a:xfrm>
            <a:off x="5856111" y="2514600"/>
            <a:ext cx="3251200" cy="3251200"/>
          </a:xfrm>
          <a:prstGeom prst="rect">
            <a:avLst/>
          </a:prstGeom>
        </p:spPr>
      </p:pic>
    </p:spTree>
    <p:extLst>
      <p:ext uri="{BB962C8B-B14F-4D97-AF65-F5344CB8AC3E}">
        <p14:creationId xmlns:p14="http://schemas.microsoft.com/office/powerpoint/2010/main" val="4142841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10" y="152400"/>
            <a:ext cx="7055380" cy="1400530"/>
          </a:xfrm>
        </p:spPr>
        <p:txBody>
          <a:bodyPr>
            <a:normAutofit/>
          </a:bodyPr>
          <a:lstStyle/>
          <a:p>
            <a:r>
              <a:rPr lang="en-US" dirty="0"/>
              <a:t>Software is everywhere: college must-haves</a:t>
            </a:r>
          </a:p>
        </p:txBody>
      </p:sp>
      <p:pic>
        <p:nvPicPr>
          <p:cNvPr id="3" name="Picture 2"/>
          <p:cNvPicPr>
            <a:picLocks noChangeAspect="1"/>
          </p:cNvPicPr>
          <p:nvPr/>
        </p:nvPicPr>
        <p:blipFill>
          <a:blip r:embed="rId3"/>
          <a:stretch>
            <a:fillRect/>
          </a:stretch>
        </p:blipFill>
        <p:spPr>
          <a:xfrm>
            <a:off x="5397500" y="4422700"/>
            <a:ext cx="3746500" cy="2407078"/>
          </a:xfrm>
          <a:prstGeom prst="rect">
            <a:avLst/>
          </a:prstGeom>
        </p:spPr>
      </p:pic>
      <p:pic>
        <p:nvPicPr>
          <p:cNvPr id="5" name="Picture 4"/>
          <p:cNvPicPr>
            <a:picLocks noChangeAspect="1"/>
          </p:cNvPicPr>
          <p:nvPr/>
        </p:nvPicPr>
        <p:blipFill>
          <a:blip r:embed="rId4"/>
          <a:stretch>
            <a:fillRect/>
          </a:stretch>
        </p:blipFill>
        <p:spPr>
          <a:xfrm>
            <a:off x="2286000" y="1524000"/>
            <a:ext cx="4394200" cy="2834968"/>
          </a:xfrm>
          <a:prstGeom prst="rect">
            <a:avLst/>
          </a:prstGeom>
        </p:spPr>
      </p:pic>
      <p:pic>
        <p:nvPicPr>
          <p:cNvPr id="10" name="Picture 9"/>
          <p:cNvPicPr>
            <a:picLocks noChangeAspect="1"/>
          </p:cNvPicPr>
          <p:nvPr/>
        </p:nvPicPr>
        <p:blipFill>
          <a:blip r:embed="rId5"/>
          <a:stretch>
            <a:fillRect/>
          </a:stretch>
        </p:blipFill>
        <p:spPr>
          <a:xfrm>
            <a:off x="0" y="3886200"/>
            <a:ext cx="2844800" cy="2844800"/>
          </a:xfrm>
          <a:prstGeom prst="rect">
            <a:avLst/>
          </a:prstGeom>
        </p:spPr>
      </p:pic>
    </p:spTree>
    <p:extLst>
      <p:ext uri="{BB962C8B-B14F-4D97-AF65-F5344CB8AC3E}">
        <p14:creationId xmlns:p14="http://schemas.microsoft.com/office/powerpoint/2010/main" val="1633678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Basics</a:t>
            </a:r>
          </a:p>
        </p:txBody>
      </p:sp>
      <p:sp>
        <p:nvSpPr>
          <p:cNvPr id="3" name="Content Placeholder 2"/>
          <p:cNvSpPr>
            <a:spLocks noGrp="1"/>
          </p:cNvSpPr>
          <p:nvPr>
            <p:ph idx="1"/>
          </p:nvPr>
        </p:nvSpPr>
        <p:spPr/>
        <p:txBody>
          <a:bodyPr>
            <a:normAutofit/>
          </a:bodyPr>
          <a:lstStyle/>
          <a:p>
            <a:pPr>
              <a:buClr>
                <a:schemeClr val="accent1"/>
              </a:buClr>
              <a:buFont typeface="Arial" charset="0"/>
              <a:buChar char="•"/>
            </a:pPr>
            <a:r>
              <a:rPr lang="en-US" sz="2400" dirty="0">
                <a:solidFill>
                  <a:schemeClr val="tx1">
                    <a:lumMod val="65000"/>
                    <a:lumOff val="35000"/>
                  </a:schemeClr>
                </a:solidFill>
              </a:rPr>
              <a:t>Course: Informatics 43 </a:t>
            </a:r>
            <a:r>
              <a:rPr lang="en-US" sz="2400" dirty="0" err="1">
                <a:solidFill>
                  <a:schemeClr val="tx1">
                    <a:lumMod val="65000"/>
                    <a:lumOff val="35000"/>
                  </a:schemeClr>
                </a:solidFill>
              </a:rPr>
              <a:t>Lec</a:t>
            </a:r>
            <a:r>
              <a:rPr lang="en-US" sz="2400" dirty="0">
                <a:solidFill>
                  <a:schemeClr val="tx1">
                    <a:lumMod val="65000"/>
                    <a:lumOff val="35000"/>
                  </a:schemeClr>
                </a:solidFill>
              </a:rPr>
              <a:t> B – Introduction to Software Engineering</a:t>
            </a:r>
          </a:p>
          <a:p>
            <a:pPr>
              <a:buClr>
                <a:schemeClr val="accent1"/>
              </a:buClr>
              <a:buFont typeface="Arial" charset="0"/>
              <a:buChar char="•"/>
            </a:pPr>
            <a:r>
              <a:rPr lang="en-US" sz="2400" dirty="0">
                <a:solidFill>
                  <a:schemeClr val="tx1">
                    <a:lumMod val="65000"/>
                    <a:lumOff val="35000"/>
                  </a:schemeClr>
                </a:solidFill>
              </a:rPr>
              <a:t>Professor: Emily Navarro (</a:t>
            </a:r>
            <a:r>
              <a:rPr lang="en-US" sz="2400" dirty="0" err="1">
                <a:solidFill>
                  <a:schemeClr val="tx1">
                    <a:lumMod val="65000"/>
                    <a:lumOff val="35000"/>
                  </a:schemeClr>
                </a:solidFill>
                <a:hlinkClick r:id="rId3"/>
              </a:rPr>
              <a:t>emilyo@uci.edu</a:t>
            </a:r>
            <a:r>
              <a:rPr lang="en-US" sz="2400" dirty="0">
                <a:solidFill>
                  <a:schemeClr val="tx1">
                    <a:lumMod val="65000"/>
                    <a:lumOff val="35000"/>
                  </a:schemeClr>
                </a:solidFill>
              </a:rPr>
              <a:t>)</a:t>
            </a:r>
          </a:p>
          <a:p>
            <a:pPr>
              <a:buClr>
                <a:schemeClr val="accent1"/>
              </a:buClr>
              <a:buFont typeface="Arial" charset="0"/>
              <a:buChar char="•"/>
            </a:pPr>
            <a:r>
              <a:rPr lang="en-US" sz="2400" dirty="0">
                <a:solidFill>
                  <a:schemeClr val="tx1">
                    <a:lumMod val="65000"/>
                    <a:lumOff val="35000"/>
                  </a:schemeClr>
                </a:solidFill>
              </a:rPr>
              <a:t>Lecture: T </a:t>
            </a:r>
            <a:r>
              <a:rPr lang="en-US" sz="2400" dirty="0" err="1">
                <a:solidFill>
                  <a:schemeClr val="tx1">
                    <a:lumMod val="65000"/>
                    <a:lumOff val="35000"/>
                  </a:schemeClr>
                </a:solidFill>
              </a:rPr>
              <a:t>Th</a:t>
            </a:r>
            <a:r>
              <a:rPr lang="en-US" sz="2400" dirty="0">
                <a:solidFill>
                  <a:schemeClr val="tx1">
                    <a:lumMod val="65000"/>
                    <a:lumOff val="35000"/>
                  </a:schemeClr>
                </a:solidFill>
              </a:rPr>
              <a:t> 6:30-7:50pm, HIB 1200</a:t>
            </a:r>
          </a:p>
          <a:p>
            <a:pPr>
              <a:buClr>
                <a:schemeClr val="accent1"/>
              </a:buClr>
              <a:buFont typeface="Arial" charset="0"/>
              <a:buChar char="•"/>
            </a:pPr>
            <a:r>
              <a:rPr lang="en-US" sz="2400" dirty="0">
                <a:solidFill>
                  <a:schemeClr val="tx1">
                    <a:lumMod val="65000"/>
                    <a:lumOff val="35000"/>
                  </a:schemeClr>
                </a:solidFill>
              </a:rPr>
              <a:t>Discussion: Fridays</a:t>
            </a:r>
          </a:p>
          <a:p>
            <a:pPr lvl="1">
              <a:buClr>
                <a:schemeClr val="accent1"/>
              </a:buClr>
              <a:buFont typeface="Arial" charset="0"/>
              <a:buChar char="•"/>
            </a:pPr>
            <a:r>
              <a:rPr lang="en-US" sz="2000" dirty="0">
                <a:solidFill>
                  <a:schemeClr val="tx1">
                    <a:lumMod val="65000"/>
                    <a:lumOff val="35000"/>
                  </a:schemeClr>
                </a:solidFill>
              </a:rPr>
              <a:t>Starting in week 2</a:t>
            </a:r>
          </a:p>
          <a:p>
            <a:pPr>
              <a:buClr>
                <a:schemeClr val="accent1"/>
              </a:buClr>
              <a:buFont typeface="Arial" charset="0"/>
              <a:buChar char="•"/>
            </a:pPr>
            <a:r>
              <a:rPr lang="en-US" sz="2400" dirty="0">
                <a:solidFill>
                  <a:schemeClr val="tx1">
                    <a:lumMod val="65000"/>
                    <a:lumOff val="35000"/>
                  </a:schemeClr>
                </a:solidFill>
              </a:rPr>
              <a:t>Course Website:</a:t>
            </a:r>
          </a:p>
          <a:p>
            <a:pPr marL="0" indent="0">
              <a:buClr>
                <a:schemeClr val="accent1"/>
              </a:buClr>
              <a:buNone/>
            </a:pPr>
            <a:r>
              <a:rPr lang="en-US" sz="2200" dirty="0"/>
              <a:t>	</a:t>
            </a:r>
            <a:r>
              <a:rPr lang="en-US" sz="2200" dirty="0">
                <a:solidFill>
                  <a:schemeClr val="tx1">
                    <a:lumMod val="65000"/>
                    <a:lumOff val="35000"/>
                  </a:schemeClr>
                </a:solidFill>
              </a:rPr>
              <a:t>https://</a:t>
            </a:r>
            <a:r>
              <a:rPr lang="en-US" sz="2200" dirty="0" err="1">
                <a:solidFill>
                  <a:schemeClr val="tx1">
                    <a:lumMod val="65000"/>
                    <a:lumOff val="35000"/>
                  </a:schemeClr>
                </a:solidFill>
              </a:rPr>
              <a:t>canvas.eee.uci.edu</a:t>
            </a:r>
            <a:r>
              <a:rPr lang="en-US" sz="2200" dirty="0">
                <a:solidFill>
                  <a:schemeClr val="tx1">
                    <a:lumMod val="65000"/>
                    <a:lumOff val="35000"/>
                  </a:schemeClr>
                </a:solidFill>
              </a:rPr>
              <a:t>/courses/9206</a:t>
            </a:r>
          </a:p>
        </p:txBody>
      </p:sp>
    </p:spTree>
    <p:extLst>
      <p:ext uri="{BB962C8B-B14F-4D97-AF65-F5344CB8AC3E}">
        <p14:creationId xmlns:p14="http://schemas.microsoft.com/office/powerpoint/2010/main" val="7775544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10" y="152400"/>
            <a:ext cx="7055380" cy="1400530"/>
          </a:xfrm>
        </p:spPr>
        <p:txBody>
          <a:bodyPr/>
          <a:lstStyle/>
          <a:p>
            <a:r>
              <a:rPr lang="en-US" dirty="0"/>
              <a:t>Software is everywhere: college must-haves</a:t>
            </a:r>
          </a:p>
        </p:txBody>
      </p:sp>
      <p:pic>
        <p:nvPicPr>
          <p:cNvPr id="4" name="Picture 3"/>
          <p:cNvPicPr>
            <a:picLocks noChangeAspect="1"/>
          </p:cNvPicPr>
          <p:nvPr/>
        </p:nvPicPr>
        <p:blipFill>
          <a:blip r:embed="rId3"/>
          <a:stretch>
            <a:fillRect/>
          </a:stretch>
        </p:blipFill>
        <p:spPr>
          <a:xfrm>
            <a:off x="2743200" y="1524000"/>
            <a:ext cx="3335181" cy="4876800"/>
          </a:xfrm>
          <a:prstGeom prst="rect">
            <a:avLst/>
          </a:prstGeom>
        </p:spPr>
      </p:pic>
      <p:sp>
        <p:nvSpPr>
          <p:cNvPr id="6" name="TextBox 5"/>
          <p:cNvSpPr txBox="1"/>
          <p:nvPr/>
        </p:nvSpPr>
        <p:spPr>
          <a:xfrm>
            <a:off x="457200" y="6400800"/>
            <a:ext cx="8229600" cy="307777"/>
          </a:xfrm>
          <a:prstGeom prst="rect">
            <a:avLst/>
          </a:prstGeom>
          <a:noFill/>
        </p:spPr>
        <p:txBody>
          <a:bodyPr wrap="square" rtlCol="0">
            <a:spAutoFit/>
          </a:bodyPr>
          <a:lstStyle/>
          <a:p>
            <a:pPr defTabSz="457200">
              <a:defRPr/>
            </a:pPr>
            <a:r>
              <a:rPr lang="en-US" sz="1400" dirty="0"/>
              <a:t>Source: http://</a:t>
            </a:r>
            <a:r>
              <a:rPr lang="en-US" sz="1400" dirty="0" err="1"/>
              <a:t>spectrum.ieee.org</a:t>
            </a:r>
            <a:r>
              <a:rPr lang="en-US" sz="1400" dirty="0"/>
              <a:t>/geek-life/profiles/profile-</a:t>
            </a:r>
            <a:r>
              <a:rPr lang="en-US" sz="1400" dirty="0" err="1"/>
              <a:t>anouk</a:t>
            </a:r>
            <a:r>
              <a:rPr lang="en-US" sz="1400" dirty="0"/>
              <a:t>-</a:t>
            </a:r>
            <a:r>
              <a:rPr lang="en-US" sz="1400" dirty="0" err="1"/>
              <a:t>wipprechts</a:t>
            </a:r>
            <a:r>
              <a:rPr lang="en-US" sz="1400" dirty="0"/>
              <a:t>-dynamic-dresses</a:t>
            </a:r>
          </a:p>
        </p:txBody>
      </p:sp>
    </p:spTree>
    <p:extLst>
      <p:ext uri="{BB962C8B-B14F-4D97-AF65-F5344CB8AC3E}">
        <p14:creationId xmlns:p14="http://schemas.microsoft.com/office/powerpoint/2010/main" val="2074689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is everywhere: college must-haves</a:t>
            </a:r>
          </a:p>
        </p:txBody>
      </p:sp>
      <p:pic>
        <p:nvPicPr>
          <p:cNvPr id="5" name="Picture 4"/>
          <p:cNvPicPr>
            <a:picLocks noChangeAspect="1"/>
          </p:cNvPicPr>
          <p:nvPr/>
        </p:nvPicPr>
        <p:blipFill>
          <a:blip r:embed="rId3"/>
          <a:stretch>
            <a:fillRect/>
          </a:stretch>
        </p:blipFill>
        <p:spPr>
          <a:xfrm>
            <a:off x="381000" y="1909614"/>
            <a:ext cx="5257800" cy="2268431"/>
          </a:xfrm>
          <a:prstGeom prst="rect">
            <a:avLst/>
          </a:prstGeom>
        </p:spPr>
      </p:pic>
      <p:sp>
        <p:nvSpPr>
          <p:cNvPr id="6" name="TextBox 5"/>
          <p:cNvSpPr txBox="1"/>
          <p:nvPr/>
        </p:nvSpPr>
        <p:spPr>
          <a:xfrm>
            <a:off x="0" y="6324600"/>
            <a:ext cx="9144000" cy="577081"/>
          </a:xfrm>
          <a:prstGeom prst="rect">
            <a:avLst/>
          </a:prstGeom>
          <a:noFill/>
        </p:spPr>
        <p:txBody>
          <a:bodyPr wrap="square" rtlCol="0">
            <a:spAutoFit/>
          </a:bodyPr>
          <a:lstStyle/>
          <a:p>
            <a:pPr algn="ctr" defTabSz="457200">
              <a:defRPr/>
            </a:pPr>
            <a:r>
              <a:rPr lang="en-US" sz="1050" dirty="0"/>
              <a:t>Sources: </a:t>
            </a:r>
            <a:r>
              <a:rPr lang="en-US" sz="1050" dirty="0">
                <a:hlinkClick r:id="rId4"/>
              </a:rPr>
              <a:t>https://gottago.io/?ref=producthunt</a:t>
            </a:r>
            <a:r>
              <a:rPr lang="en-US" sz="1050" dirty="0"/>
              <a:t>, </a:t>
            </a:r>
            <a:r>
              <a:rPr lang="en-US" sz="1050" dirty="0">
                <a:hlinkClick r:id="rId5"/>
              </a:rPr>
              <a:t>http://spectrum.ieee.org/the-human-os/biomedical/devices/robotic-kiss-transmitter-lets-you-smooch-a-loved-one-from-afar</a:t>
            </a:r>
            <a:r>
              <a:rPr lang="en-US" sz="1050" dirty="0"/>
              <a:t>, </a:t>
            </a:r>
            <a:r>
              <a:rPr lang="en-US" sz="1050" dirty="0">
                <a:hlinkClick r:id="rId6"/>
              </a:rPr>
              <a:t>http://ahogrammer.com/2016/11/15/deep-learning-enables-you-to-hide-screen-when-your-boss-is-approaching/</a:t>
            </a:r>
            <a:r>
              <a:rPr lang="en-US" sz="1050" dirty="0"/>
              <a:t> </a:t>
            </a:r>
          </a:p>
        </p:txBody>
      </p:sp>
      <p:pic>
        <p:nvPicPr>
          <p:cNvPr id="3" name="Picture 2"/>
          <p:cNvPicPr>
            <a:picLocks noChangeAspect="1"/>
          </p:cNvPicPr>
          <p:nvPr/>
        </p:nvPicPr>
        <p:blipFill>
          <a:blip r:embed="rId7"/>
          <a:stretch>
            <a:fillRect/>
          </a:stretch>
        </p:blipFill>
        <p:spPr>
          <a:xfrm>
            <a:off x="2057400" y="4119413"/>
            <a:ext cx="5029200" cy="2205187"/>
          </a:xfrm>
          <a:prstGeom prst="rect">
            <a:avLst/>
          </a:prstGeom>
        </p:spPr>
      </p:pic>
      <p:pic>
        <p:nvPicPr>
          <p:cNvPr id="4" name="Picture 3"/>
          <p:cNvPicPr>
            <a:picLocks noChangeAspect="1"/>
          </p:cNvPicPr>
          <p:nvPr/>
        </p:nvPicPr>
        <p:blipFill>
          <a:blip r:embed="rId8"/>
          <a:stretch>
            <a:fillRect/>
          </a:stretch>
        </p:blipFill>
        <p:spPr>
          <a:xfrm>
            <a:off x="6014577" y="1948454"/>
            <a:ext cx="2672223" cy="2004167"/>
          </a:xfrm>
          <a:prstGeom prst="rect">
            <a:avLst/>
          </a:prstGeom>
        </p:spPr>
      </p:pic>
    </p:spTree>
    <p:extLst>
      <p:ext uri="{BB962C8B-B14F-4D97-AF65-F5344CB8AC3E}">
        <p14:creationId xmlns:p14="http://schemas.microsoft.com/office/powerpoint/2010/main" val="13587088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a:t>
            </a:r>
          </a:p>
        </p:txBody>
      </p:sp>
      <p:sp>
        <p:nvSpPr>
          <p:cNvPr id="3" name="Content Placeholder 2"/>
          <p:cNvSpPr>
            <a:spLocks noGrp="1"/>
          </p:cNvSpPr>
          <p:nvPr>
            <p:ph idx="1"/>
          </p:nvPr>
        </p:nvSpPr>
        <p:spPr/>
        <p:txBody>
          <a:bodyPr>
            <a:normAutofit/>
          </a:bodyPr>
          <a:lstStyle/>
          <a:p>
            <a:pPr>
              <a:buClr>
                <a:schemeClr val="accent1"/>
              </a:buClr>
              <a:buFont typeface="Arial" charset="0"/>
              <a:buChar char="•"/>
            </a:pPr>
            <a:r>
              <a:rPr lang="en-US" sz="2400" dirty="0">
                <a:solidFill>
                  <a:schemeClr val="tx1">
                    <a:lumMod val="65000"/>
                    <a:lumOff val="35000"/>
                  </a:schemeClr>
                </a:solidFill>
              </a:rPr>
              <a:t>is everywhere</a:t>
            </a:r>
          </a:p>
          <a:p>
            <a:pPr>
              <a:buClr>
                <a:schemeClr val="accent1"/>
              </a:buClr>
              <a:buFont typeface="Arial" charset="0"/>
              <a:buChar char="•"/>
            </a:pPr>
            <a:r>
              <a:rPr lang="en-US" sz="2400" dirty="0">
                <a:solidFill>
                  <a:schemeClr val="tx1">
                    <a:lumMod val="65000"/>
                    <a:lumOff val="35000"/>
                  </a:schemeClr>
                </a:solidFill>
              </a:rPr>
              <a:t>is exciting</a:t>
            </a:r>
          </a:p>
          <a:p>
            <a:pPr>
              <a:buClr>
                <a:schemeClr val="accent1"/>
              </a:buClr>
              <a:buFont typeface="Arial" charset="0"/>
              <a:buChar char="•"/>
            </a:pPr>
            <a:r>
              <a:rPr lang="en-US" sz="2400" dirty="0">
                <a:solidFill>
                  <a:schemeClr val="tx1">
                    <a:lumMod val="65000"/>
                    <a:lumOff val="35000"/>
                  </a:schemeClr>
                </a:solidFill>
              </a:rPr>
              <a:t>is fun</a:t>
            </a:r>
          </a:p>
          <a:p>
            <a:pPr>
              <a:buClr>
                <a:schemeClr val="accent1"/>
              </a:buClr>
              <a:buFont typeface="Arial" charset="0"/>
              <a:buChar char="•"/>
            </a:pPr>
            <a:r>
              <a:rPr lang="en-US" sz="2400" dirty="0">
                <a:solidFill>
                  <a:schemeClr val="tx1">
                    <a:lumMod val="65000"/>
                    <a:lumOff val="35000"/>
                  </a:schemeClr>
                </a:solidFill>
              </a:rPr>
              <a:t>does lots of different things</a:t>
            </a:r>
          </a:p>
          <a:p>
            <a:pPr>
              <a:buClr>
                <a:schemeClr val="accent1"/>
              </a:buClr>
              <a:buFont typeface="Arial" charset="0"/>
              <a:buChar char="•"/>
            </a:pPr>
            <a:r>
              <a:rPr lang="en-US" sz="2400" dirty="0">
                <a:solidFill>
                  <a:schemeClr val="tx1">
                    <a:lumMod val="65000"/>
                    <a:lumOff val="35000"/>
                  </a:schemeClr>
                </a:solidFill>
              </a:rPr>
              <a:t>saves lives</a:t>
            </a:r>
          </a:p>
          <a:p>
            <a:pPr>
              <a:buClr>
                <a:schemeClr val="accent1"/>
              </a:buClr>
              <a:buFont typeface="Arial" charset="0"/>
              <a:buChar char="•"/>
            </a:pPr>
            <a:r>
              <a:rPr lang="en-US" sz="2400" dirty="0">
                <a:solidFill>
                  <a:schemeClr val="tx1">
                    <a:lumMod val="65000"/>
                    <a:lumOff val="35000"/>
                  </a:schemeClr>
                </a:solidFill>
              </a:rPr>
              <a:t>helps people</a:t>
            </a:r>
          </a:p>
          <a:p>
            <a:pPr>
              <a:buClr>
                <a:schemeClr val="accent1"/>
              </a:buClr>
              <a:buFont typeface="Arial" charset="0"/>
              <a:buChar char="•"/>
            </a:pPr>
            <a:r>
              <a:rPr lang="en-US" sz="2400" dirty="0">
                <a:solidFill>
                  <a:schemeClr val="tx1">
                    <a:lumMod val="65000"/>
                    <a:lumOff val="35000"/>
                  </a:schemeClr>
                </a:solidFill>
              </a:rPr>
              <a:t>harms people</a:t>
            </a:r>
          </a:p>
          <a:p>
            <a:endParaRPr lang="en-US" sz="2400" dirty="0"/>
          </a:p>
        </p:txBody>
      </p:sp>
    </p:spTree>
    <p:extLst>
      <p:ext uri="{BB962C8B-B14F-4D97-AF65-F5344CB8AC3E}">
        <p14:creationId xmlns:p14="http://schemas.microsoft.com/office/powerpoint/2010/main" val="30830750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a:t>
            </a:r>
          </a:p>
        </p:txBody>
      </p:sp>
      <p:sp>
        <p:nvSpPr>
          <p:cNvPr id="3" name="Content Placeholder 2"/>
          <p:cNvSpPr>
            <a:spLocks noGrp="1"/>
          </p:cNvSpPr>
          <p:nvPr>
            <p:ph idx="1"/>
          </p:nvPr>
        </p:nvSpPr>
        <p:spPr/>
        <p:txBody>
          <a:bodyPr>
            <a:normAutofit/>
          </a:bodyPr>
          <a:lstStyle/>
          <a:p>
            <a:pPr>
              <a:buClr>
                <a:schemeClr val="accent1"/>
              </a:buClr>
              <a:buFont typeface="Arial" charset="0"/>
              <a:buChar char="•"/>
            </a:pPr>
            <a:r>
              <a:rPr lang="en-US" sz="2400" dirty="0">
                <a:solidFill>
                  <a:schemeClr val="tx1">
                    <a:lumMod val="65000"/>
                    <a:lumOff val="35000"/>
                  </a:schemeClr>
                </a:solidFill>
              </a:rPr>
              <a:t>is everywhere</a:t>
            </a:r>
          </a:p>
          <a:p>
            <a:pPr>
              <a:buClr>
                <a:schemeClr val="accent1"/>
              </a:buClr>
              <a:buFont typeface="Arial" charset="0"/>
              <a:buChar char="•"/>
            </a:pPr>
            <a:r>
              <a:rPr lang="en-US" sz="2400" dirty="0">
                <a:solidFill>
                  <a:schemeClr val="tx1">
                    <a:lumMod val="65000"/>
                    <a:lumOff val="35000"/>
                  </a:schemeClr>
                </a:solidFill>
              </a:rPr>
              <a:t>is exciting</a:t>
            </a:r>
          </a:p>
          <a:p>
            <a:pPr>
              <a:buClr>
                <a:schemeClr val="accent1"/>
              </a:buClr>
              <a:buFont typeface="Arial" charset="0"/>
              <a:buChar char="•"/>
            </a:pPr>
            <a:r>
              <a:rPr lang="en-US" sz="2400" dirty="0">
                <a:solidFill>
                  <a:schemeClr val="tx1">
                    <a:lumMod val="65000"/>
                    <a:lumOff val="35000"/>
                  </a:schemeClr>
                </a:solidFill>
              </a:rPr>
              <a:t>is fun</a:t>
            </a:r>
          </a:p>
          <a:p>
            <a:pPr>
              <a:buClr>
                <a:schemeClr val="accent1"/>
              </a:buClr>
              <a:buFont typeface="Arial" charset="0"/>
              <a:buChar char="•"/>
            </a:pPr>
            <a:r>
              <a:rPr lang="en-US" sz="2400" dirty="0">
                <a:solidFill>
                  <a:schemeClr val="tx1">
                    <a:lumMod val="65000"/>
                    <a:lumOff val="35000"/>
                  </a:schemeClr>
                </a:solidFill>
              </a:rPr>
              <a:t>does lots of different things</a:t>
            </a:r>
          </a:p>
          <a:p>
            <a:pPr>
              <a:buClr>
                <a:schemeClr val="accent1"/>
              </a:buClr>
              <a:buFont typeface="Arial" charset="0"/>
              <a:buChar char="•"/>
            </a:pPr>
            <a:r>
              <a:rPr lang="en-US" sz="2400" dirty="0">
                <a:solidFill>
                  <a:schemeClr val="tx1">
                    <a:lumMod val="65000"/>
                    <a:lumOff val="35000"/>
                  </a:schemeClr>
                </a:solidFill>
              </a:rPr>
              <a:t>saves lives</a:t>
            </a:r>
          </a:p>
          <a:p>
            <a:pPr>
              <a:buClr>
                <a:schemeClr val="accent1"/>
              </a:buClr>
              <a:buFont typeface="Arial" charset="0"/>
              <a:buChar char="•"/>
            </a:pPr>
            <a:r>
              <a:rPr lang="en-US" sz="2400" dirty="0">
                <a:solidFill>
                  <a:schemeClr val="tx1">
                    <a:lumMod val="65000"/>
                    <a:lumOff val="35000"/>
                  </a:schemeClr>
                </a:solidFill>
              </a:rPr>
              <a:t>helps people</a:t>
            </a:r>
          </a:p>
          <a:p>
            <a:pPr>
              <a:buClr>
                <a:schemeClr val="accent1"/>
              </a:buClr>
              <a:buFont typeface="Arial" charset="0"/>
              <a:buChar char="•"/>
            </a:pPr>
            <a:r>
              <a:rPr lang="en-US" sz="2400" dirty="0">
                <a:solidFill>
                  <a:schemeClr val="tx1">
                    <a:lumMod val="65000"/>
                    <a:lumOff val="35000"/>
                  </a:schemeClr>
                </a:solidFill>
              </a:rPr>
              <a:t>harms people</a:t>
            </a:r>
          </a:p>
          <a:p>
            <a:endParaRPr lang="en-US" sz="2400" dirty="0"/>
          </a:p>
        </p:txBody>
      </p:sp>
      <p:sp>
        <p:nvSpPr>
          <p:cNvPr id="4" name="TextBox 3"/>
          <p:cNvSpPr txBox="1"/>
          <p:nvPr/>
        </p:nvSpPr>
        <p:spPr>
          <a:xfrm>
            <a:off x="533400" y="5648980"/>
            <a:ext cx="8153400" cy="523220"/>
          </a:xfrm>
          <a:prstGeom prst="rect">
            <a:avLst/>
          </a:prstGeom>
          <a:noFill/>
          <a:ln w="28575" cmpd="sng">
            <a:solidFill>
              <a:srgbClr val="FF0000"/>
            </a:solidFill>
          </a:ln>
        </p:spPr>
        <p:txBody>
          <a:bodyPr wrap="square" rtlCol="0">
            <a:spAutoFit/>
          </a:bodyPr>
          <a:lstStyle/>
          <a:p>
            <a:pPr algn="ctr"/>
            <a:r>
              <a:rPr lang="en-US" sz="2800" b="1" dirty="0">
                <a:ln w="28575" cmpd="sng">
                  <a:noFill/>
                </a:ln>
                <a:solidFill>
                  <a:srgbClr val="FF0000"/>
                </a:solidFill>
              </a:rPr>
              <a:t>So how is all this software made?</a:t>
            </a:r>
          </a:p>
        </p:txBody>
      </p:sp>
    </p:spTree>
    <p:extLst>
      <p:ext uri="{BB962C8B-B14F-4D97-AF65-F5344CB8AC3E}">
        <p14:creationId xmlns:p14="http://schemas.microsoft.com/office/powerpoint/2010/main" val="906585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Lecture</a:t>
            </a:r>
          </a:p>
        </p:txBody>
      </p:sp>
      <p:sp>
        <p:nvSpPr>
          <p:cNvPr id="3" name="Content Placeholder 2"/>
          <p:cNvSpPr>
            <a:spLocks noGrp="1"/>
          </p:cNvSpPr>
          <p:nvPr>
            <p:ph idx="1"/>
          </p:nvPr>
        </p:nvSpPr>
        <p:spPr/>
        <p:txBody>
          <a:bodyPr>
            <a:normAutofit/>
          </a:bodyPr>
          <a:lstStyle/>
          <a:p>
            <a:pPr>
              <a:buClr>
                <a:schemeClr val="accent1"/>
              </a:buClr>
              <a:buFont typeface="Arial" charset="0"/>
              <a:buChar char="•"/>
            </a:pPr>
            <a:r>
              <a:rPr lang="en-US" sz="2400" dirty="0">
                <a:solidFill>
                  <a:schemeClr val="tx1">
                    <a:lumMod val="65000"/>
                    <a:lumOff val="35000"/>
                  </a:schemeClr>
                </a:solidFill>
              </a:rPr>
              <a:t>Course introduction</a:t>
            </a:r>
          </a:p>
          <a:p>
            <a:pPr>
              <a:buClr>
                <a:schemeClr val="accent1"/>
              </a:buClr>
              <a:buFont typeface="Arial" charset="0"/>
              <a:buChar char="•"/>
            </a:pPr>
            <a:r>
              <a:rPr lang="en-US" sz="2400" dirty="0">
                <a:solidFill>
                  <a:schemeClr val="tx1">
                    <a:lumMod val="65000"/>
                    <a:lumOff val="35000"/>
                  </a:schemeClr>
                </a:solidFill>
              </a:rPr>
              <a:t>Getting to know each other</a:t>
            </a:r>
          </a:p>
          <a:p>
            <a:pPr>
              <a:buClr>
                <a:schemeClr val="accent1"/>
              </a:buClr>
              <a:buFont typeface="Arial" charset="0"/>
              <a:buChar char="•"/>
            </a:pPr>
            <a:r>
              <a:rPr lang="en-US" sz="2400" dirty="0">
                <a:solidFill>
                  <a:schemeClr val="tx1">
                    <a:lumMod val="65000"/>
                    <a:lumOff val="35000"/>
                  </a:schemeClr>
                </a:solidFill>
              </a:rPr>
              <a:t>Introduction to software engineering</a:t>
            </a:r>
          </a:p>
          <a:p>
            <a:pPr lvl="1">
              <a:buClr>
                <a:schemeClr val="accent1"/>
              </a:buClr>
              <a:buFont typeface="Arial" charset="0"/>
              <a:buChar char="•"/>
            </a:pPr>
            <a:r>
              <a:rPr lang="en-US" sz="2000" dirty="0">
                <a:solidFill>
                  <a:schemeClr val="tx1">
                    <a:lumMod val="65000"/>
                    <a:lumOff val="35000"/>
                  </a:schemeClr>
                </a:solidFill>
              </a:rPr>
              <a:t>Software is everywhere</a:t>
            </a:r>
          </a:p>
          <a:p>
            <a:pPr lvl="1">
              <a:buClr>
                <a:schemeClr val="accent1"/>
              </a:buClr>
              <a:buFont typeface="Arial" charset="0"/>
              <a:buChar char="•"/>
            </a:pPr>
            <a:r>
              <a:rPr lang="en-US" sz="2000" dirty="0">
                <a:solidFill>
                  <a:srgbClr val="FF0000"/>
                </a:solidFill>
              </a:rPr>
              <a:t>What is software engineering?</a:t>
            </a:r>
          </a:p>
        </p:txBody>
      </p:sp>
    </p:spTree>
    <p:extLst>
      <p:ext uri="{BB962C8B-B14F-4D97-AF65-F5344CB8AC3E}">
        <p14:creationId xmlns:p14="http://schemas.microsoft.com/office/powerpoint/2010/main" val="33037213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Software Engineering?</a:t>
            </a:r>
          </a:p>
        </p:txBody>
      </p:sp>
      <p:sp>
        <p:nvSpPr>
          <p:cNvPr id="3" name="Content Placeholder 2"/>
          <p:cNvSpPr>
            <a:spLocks noGrp="1"/>
          </p:cNvSpPr>
          <p:nvPr>
            <p:ph idx="1"/>
          </p:nvPr>
        </p:nvSpPr>
        <p:spPr/>
        <p:txBody>
          <a:bodyPr>
            <a:normAutofit/>
          </a:bodyPr>
          <a:lstStyle/>
          <a:p>
            <a:pPr>
              <a:buClr>
                <a:schemeClr val="accent1"/>
              </a:buClr>
              <a:buFont typeface="Arial" charset="0"/>
              <a:buChar char="•"/>
            </a:pPr>
            <a:r>
              <a:rPr lang="en-US" sz="2400" dirty="0">
                <a:solidFill>
                  <a:schemeClr val="tx1">
                    <a:lumMod val="65000"/>
                    <a:lumOff val="35000"/>
                  </a:schemeClr>
                </a:solidFill>
              </a:rPr>
              <a:t>Software –</a:t>
            </a:r>
          </a:p>
          <a:p>
            <a:pPr>
              <a:buClr>
                <a:schemeClr val="accent1"/>
              </a:buClr>
              <a:buFont typeface="Arial" charset="0"/>
              <a:buChar char="•"/>
            </a:pPr>
            <a:endParaRPr lang="en-US" sz="2400" dirty="0">
              <a:solidFill>
                <a:schemeClr val="tx1">
                  <a:lumMod val="65000"/>
                  <a:lumOff val="35000"/>
                </a:schemeClr>
              </a:solidFill>
            </a:endParaRPr>
          </a:p>
          <a:p>
            <a:pPr>
              <a:buClr>
                <a:schemeClr val="accent1"/>
              </a:buClr>
              <a:buFont typeface="Arial" charset="0"/>
              <a:buChar char="•"/>
            </a:pPr>
            <a:endParaRPr lang="en-US" sz="2400" dirty="0">
              <a:solidFill>
                <a:schemeClr val="tx1">
                  <a:lumMod val="65000"/>
                  <a:lumOff val="35000"/>
                </a:schemeClr>
              </a:solidFill>
            </a:endParaRPr>
          </a:p>
          <a:p>
            <a:pPr>
              <a:buClr>
                <a:schemeClr val="accent1"/>
              </a:buClr>
              <a:buFont typeface="Arial" charset="0"/>
              <a:buChar char="•"/>
            </a:pPr>
            <a:endParaRPr lang="en-US" sz="2400" dirty="0">
              <a:solidFill>
                <a:schemeClr val="tx1">
                  <a:lumMod val="65000"/>
                  <a:lumOff val="35000"/>
                </a:schemeClr>
              </a:solidFill>
            </a:endParaRPr>
          </a:p>
          <a:p>
            <a:pPr>
              <a:buClr>
                <a:schemeClr val="accent1"/>
              </a:buClr>
              <a:buFont typeface="Arial" charset="0"/>
              <a:buChar char="•"/>
            </a:pPr>
            <a:r>
              <a:rPr lang="en-US" sz="2400" dirty="0">
                <a:solidFill>
                  <a:schemeClr val="tx1">
                    <a:lumMod val="65000"/>
                    <a:lumOff val="35000"/>
                  </a:schemeClr>
                </a:solidFill>
              </a:rPr>
              <a:t>Engineering -</a:t>
            </a:r>
          </a:p>
        </p:txBody>
      </p:sp>
    </p:spTree>
    <p:extLst>
      <p:ext uri="{BB962C8B-B14F-4D97-AF65-F5344CB8AC3E}">
        <p14:creationId xmlns:p14="http://schemas.microsoft.com/office/powerpoint/2010/main" val="7341866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Software Engineering?</a:t>
            </a:r>
          </a:p>
        </p:txBody>
      </p:sp>
      <p:sp>
        <p:nvSpPr>
          <p:cNvPr id="3" name="Content Placeholder 2"/>
          <p:cNvSpPr>
            <a:spLocks noGrp="1"/>
          </p:cNvSpPr>
          <p:nvPr>
            <p:ph idx="1"/>
          </p:nvPr>
        </p:nvSpPr>
        <p:spPr/>
        <p:txBody>
          <a:bodyPr>
            <a:normAutofit/>
          </a:bodyPr>
          <a:lstStyle/>
          <a:p>
            <a:pPr>
              <a:buClr>
                <a:schemeClr val="accent1"/>
              </a:buClr>
              <a:buFont typeface="Arial" charset="0"/>
              <a:buChar char="•"/>
            </a:pPr>
            <a:r>
              <a:rPr lang="en-US" sz="2400" dirty="0">
                <a:solidFill>
                  <a:schemeClr val="tx1">
                    <a:lumMod val="65000"/>
                    <a:lumOff val="35000"/>
                  </a:schemeClr>
                </a:solidFill>
              </a:rPr>
              <a:t>Software –</a:t>
            </a:r>
          </a:p>
          <a:p>
            <a:pPr lvl="1">
              <a:buClr>
                <a:schemeClr val="accent1"/>
              </a:buClr>
              <a:buFont typeface="Arial" charset="0"/>
              <a:buChar char="•"/>
            </a:pPr>
            <a:r>
              <a:rPr lang="en-US" sz="2200" dirty="0">
                <a:solidFill>
                  <a:schemeClr val="tx1">
                    <a:lumMod val="65000"/>
                    <a:lumOff val="35000"/>
                  </a:schemeClr>
                </a:solidFill>
              </a:rPr>
              <a:t>Code</a:t>
            </a:r>
          </a:p>
          <a:p>
            <a:pPr lvl="1">
              <a:buClr>
                <a:schemeClr val="accent1"/>
              </a:buClr>
              <a:buFont typeface="Arial" charset="0"/>
              <a:buChar char="•"/>
            </a:pPr>
            <a:r>
              <a:rPr lang="en-US" sz="2200" dirty="0">
                <a:solidFill>
                  <a:schemeClr val="tx1">
                    <a:lumMod val="65000"/>
                    <a:lumOff val="35000"/>
                  </a:schemeClr>
                </a:solidFill>
              </a:rPr>
              <a:t>Documentation, user manuals</a:t>
            </a:r>
          </a:p>
          <a:p>
            <a:pPr lvl="1">
              <a:buClr>
                <a:schemeClr val="accent1"/>
              </a:buClr>
              <a:buFont typeface="Arial" charset="0"/>
              <a:buChar char="•"/>
            </a:pPr>
            <a:r>
              <a:rPr lang="en-US" sz="2200" dirty="0">
                <a:solidFill>
                  <a:schemeClr val="tx1">
                    <a:lumMod val="65000"/>
                    <a:lumOff val="35000"/>
                  </a:schemeClr>
                </a:solidFill>
              </a:rPr>
              <a:t>Designs, specifications</a:t>
            </a:r>
          </a:p>
          <a:p>
            <a:pPr lvl="1">
              <a:buClr>
                <a:schemeClr val="accent1"/>
              </a:buClr>
              <a:buFont typeface="Arial" charset="0"/>
              <a:buChar char="•"/>
            </a:pPr>
            <a:r>
              <a:rPr lang="en-US" sz="2200" dirty="0">
                <a:solidFill>
                  <a:schemeClr val="tx1">
                    <a:lumMod val="65000"/>
                    <a:lumOff val="35000"/>
                  </a:schemeClr>
                </a:solidFill>
              </a:rPr>
              <a:t>Test cases</a:t>
            </a:r>
          </a:p>
          <a:p>
            <a:pPr lvl="1">
              <a:buClr>
                <a:schemeClr val="accent1"/>
              </a:buClr>
              <a:buFont typeface="Arial" charset="0"/>
              <a:buChar char="•"/>
            </a:pPr>
            <a:r>
              <a:rPr lang="en-US" sz="2200" dirty="0">
                <a:solidFill>
                  <a:schemeClr val="tx1">
                    <a:lumMod val="65000"/>
                    <a:lumOff val="35000"/>
                  </a:schemeClr>
                </a:solidFill>
              </a:rPr>
              <a:t>Plans and schedules</a:t>
            </a:r>
            <a:endParaRPr lang="en-US" sz="2400" dirty="0">
              <a:solidFill>
                <a:schemeClr val="tx1">
                  <a:lumMod val="65000"/>
                  <a:lumOff val="35000"/>
                </a:schemeClr>
              </a:solidFill>
            </a:endParaRPr>
          </a:p>
          <a:p>
            <a:pPr>
              <a:buClr>
                <a:schemeClr val="accent1"/>
              </a:buClr>
              <a:buFont typeface="Arial" charset="0"/>
              <a:buChar char="•"/>
            </a:pPr>
            <a:r>
              <a:rPr lang="en-US" sz="2400" dirty="0">
                <a:solidFill>
                  <a:schemeClr val="tx1">
                    <a:lumMod val="65000"/>
                    <a:lumOff val="35000"/>
                  </a:schemeClr>
                </a:solidFill>
              </a:rPr>
              <a:t>Engineering -</a:t>
            </a:r>
          </a:p>
        </p:txBody>
      </p:sp>
    </p:spTree>
    <p:extLst>
      <p:ext uri="{BB962C8B-B14F-4D97-AF65-F5344CB8AC3E}">
        <p14:creationId xmlns:p14="http://schemas.microsoft.com/office/powerpoint/2010/main" val="1162966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Software Engineering?</a:t>
            </a:r>
          </a:p>
        </p:txBody>
      </p:sp>
      <p:sp>
        <p:nvSpPr>
          <p:cNvPr id="3" name="Content Placeholder 2"/>
          <p:cNvSpPr>
            <a:spLocks noGrp="1"/>
          </p:cNvSpPr>
          <p:nvPr>
            <p:ph idx="1"/>
          </p:nvPr>
        </p:nvSpPr>
        <p:spPr/>
        <p:txBody>
          <a:bodyPr>
            <a:normAutofit fontScale="92500" lnSpcReduction="10000"/>
          </a:bodyPr>
          <a:lstStyle/>
          <a:p>
            <a:pPr>
              <a:buClr>
                <a:schemeClr val="accent1"/>
              </a:buClr>
              <a:buFont typeface="Arial" charset="0"/>
              <a:buChar char="•"/>
            </a:pPr>
            <a:r>
              <a:rPr lang="en-US" sz="2400" dirty="0">
                <a:solidFill>
                  <a:schemeClr val="tx1">
                    <a:lumMod val="65000"/>
                    <a:lumOff val="35000"/>
                  </a:schemeClr>
                </a:solidFill>
              </a:rPr>
              <a:t>Software –</a:t>
            </a:r>
          </a:p>
          <a:p>
            <a:pPr lvl="1">
              <a:buClr>
                <a:schemeClr val="accent1"/>
              </a:buClr>
              <a:buFont typeface="Arial" charset="0"/>
              <a:buChar char="•"/>
            </a:pPr>
            <a:r>
              <a:rPr lang="en-US" sz="2200" dirty="0">
                <a:solidFill>
                  <a:schemeClr val="tx1">
                    <a:lumMod val="65000"/>
                    <a:lumOff val="35000"/>
                  </a:schemeClr>
                </a:solidFill>
              </a:rPr>
              <a:t>Code</a:t>
            </a:r>
          </a:p>
          <a:p>
            <a:pPr lvl="1">
              <a:buClr>
                <a:schemeClr val="accent1"/>
              </a:buClr>
              <a:buFont typeface="Arial" charset="0"/>
              <a:buChar char="•"/>
            </a:pPr>
            <a:r>
              <a:rPr lang="en-US" sz="2200" dirty="0">
                <a:solidFill>
                  <a:schemeClr val="tx1">
                    <a:lumMod val="65000"/>
                    <a:lumOff val="35000"/>
                  </a:schemeClr>
                </a:solidFill>
              </a:rPr>
              <a:t>Documentation, user manuals</a:t>
            </a:r>
          </a:p>
          <a:p>
            <a:pPr lvl="1">
              <a:buClr>
                <a:schemeClr val="accent1"/>
              </a:buClr>
              <a:buFont typeface="Arial" charset="0"/>
              <a:buChar char="•"/>
            </a:pPr>
            <a:r>
              <a:rPr lang="en-US" sz="2200" dirty="0">
                <a:solidFill>
                  <a:schemeClr val="tx1">
                    <a:lumMod val="65000"/>
                    <a:lumOff val="35000"/>
                  </a:schemeClr>
                </a:solidFill>
              </a:rPr>
              <a:t>Designs, specifications</a:t>
            </a:r>
          </a:p>
          <a:p>
            <a:pPr lvl="1">
              <a:buClr>
                <a:schemeClr val="accent1"/>
              </a:buClr>
              <a:buFont typeface="Arial" charset="0"/>
              <a:buChar char="•"/>
            </a:pPr>
            <a:r>
              <a:rPr lang="en-US" sz="2200" dirty="0">
                <a:solidFill>
                  <a:schemeClr val="tx1">
                    <a:lumMod val="65000"/>
                    <a:lumOff val="35000"/>
                  </a:schemeClr>
                </a:solidFill>
              </a:rPr>
              <a:t>Test cases</a:t>
            </a:r>
          </a:p>
          <a:p>
            <a:pPr lvl="1">
              <a:buClr>
                <a:schemeClr val="accent1"/>
              </a:buClr>
              <a:buFont typeface="Arial" charset="0"/>
              <a:buChar char="•"/>
            </a:pPr>
            <a:r>
              <a:rPr lang="en-US" sz="2200" dirty="0">
                <a:solidFill>
                  <a:schemeClr val="tx1">
                    <a:lumMod val="65000"/>
                    <a:lumOff val="35000"/>
                  </a:schemeClr>
                </a:solidFill>
              </a:rPr>
              <a:t>Plans and schedules</a:t>
            </a:r>
            <a:endParaRPr lang="en-US" sz="2400" dirty="0">
              <a:solidFill>
                <a:schemeClr val="tx1">
                  <a:lumMod val="65000"/>
                  <a:lumOff val="35000"/>
                </a:schemeClr>
              </a:solidFill>
            </a:endParaRPr>
          </a:p>
          <a:p>
            <a:pPr>
              <a:buClr>
                <a:schemeClr val="accent1"/>
              </a:buClr>
              <a:buFont typeface="Arial" charset="0"/>
              <a:buChar char="•"/>
            </a:pPr>
            <a:r>
              <a:rPr lang="en-US" sz="2400" dirty="0">
                <a:solidFill>
                  <a:schemeClr val="tx1">
                    <a:lumMod val="65000"/>
                    <a:lumOff val="35000"/>
                  </a:schemeClr>
                </a:solidFill>
              </a:rPr>
              <a:t>Engineering –</a:t>
            </a:r>
          </a:p>
          <a:p>
            <a:pPr lvl="1">
              <a:buClr>
                <a:schemeClr val="accent1"/>
              </a:buClr>
              <a:buFont typeface="Arial" charset="0"/>
              <a:buChar char="•"/>
            </a:pPr>
            <a:r>
              <a:rPr lang="en-US" sz="2200" dirty="0">
                <a:solidFill>
                  <a:schemeClr val="tx1">
                    <a:lumMod val="65000"/>
                    <a:lumOff val="35000"/>
                  </a:schemeClr>
                </a:solidFill>
              </a:rPr>
              <a:t>Skill and knowledge</a:t>
            </a:r>
          </a:p>
          <a:p>
            <a:pPr lvl="1">
              <a:buClr>
                <a:schemeClr val="accent1"/>
              </a:buClr>
              <a:buFont typeface="Arial" charset="0"/>
              <a:buChar char="•"/>
            </a:pPr>
            <a:r>
              <a:rPr lang="en-US" sz="2200" dirty="0">
                <a:solidFill>
                  <a:schemeClr val="tx1">
                    <a:lumMod val="65000"/>
                    <a:lumOff val="35000"/>
                  </a:schemeClr>
                </a:solidFill>
              </a:rPr>
              <a:t>Application of scientific principles</a:t>
            </a:r>
          </a:p>
          <a:p>
            <a:pPr lvl="1">
              <a:buClr>
                <a:schemeClr val="accent1"/>
              </a:buClr>
              <a:buFont typeface="Arial" charset="0"/>
              <a:buChar char="•"/>
            </a:pPr>
            <a:r>
              <a:rPr lang="en-US" sz="2200" dirty="0">
                <a:solidFill>
                  <a:schemeClr val="tx1">
                    <a:lumMod val="65000"/>
                    <a:lumOff val="35000"/>
                  </a:schemeClr>
                </a:solidFill>
              </a:rPr>
              <a:t>Trade-offs, cost/benefit analysis</a:t>
            </a:r>
          </a:p>
        </p:txBody>
      </p:sp>
    </p:spTree>
    <p:extLst>
      <p:ext uri="{BB962C8B-B14F-4D97-AF65-F5344CB8AC3E}">
        <p14:creationId xmlns:p14="http://schemas.microsoft.com/office/powerpoint/2010/main" val="878058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Software Engineering?</a:t>
            </a:r>
          </a:p>
        </p:txBody>
      </p:sp>
      <p:sp>
        <p:nvSpPr>
          <p:cNvPr id="3" name="Content Placeholder 2"/>
          <p:cNvSpPr>
            <a:spLocks noGrp="1"/>
          </p:cNvSpPr>
          <p:nvPr>
            <p:ph idx="1"/>
          </p:nvPr>
        </p:nvSpPr>
        <p:spPr/>
        <p:txBody>
          <a:bodyPr>
            <a:normAutofit/>
          </a:bodyPr>
          <a:lstStyle/>
          <a:p>
            <a:pPr marL="0" indent="0">
              <a:buNone/>
            </a:pPr>
            <a:r>
              <a:rPr lang="en-US" sz="2400" dirty="0">
                <a:hlinkClick r:id="rId2"/>
              </a:rPr>
              <a:t>https://www.youtube.com/watch?v=ZNMbEbz2dys</a:t>
            </a:r>
            <a:endParaRPr lang="en-US" sz="2400" dirty="0"/>
          </a:p>
          <a:p>
            <a:pPr marL="0" indent="0">
              <a:buNone/>
            </a:pPr>
            <a:endParaRPr lang="en-US" sz="2400" dirty="0"/>
          </a:p>
        </p:txBody>
      </p:sp>
    </p:spTree>
    <p:extLst>
      <p:ext uri="{BB962C8B-B14F-4D97-AF65-F5344CB8AC3E}">
        <p14:creationId xmlns:p14="http://schemas.microsoft.com/office/powerpoint/2010/main" val="2328492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a:t>
            </a:r>
          </a:p>
        </p:txBody>
      </p:sp>
      <p:sp>
        <p:nvSpPr>
          <p:cNvPr id="3" name="Content Placeholder 2"/>
          <p:cNvSpPr>
            <a:spLocks noGrp="1"/>
          </p:cNvSpPr>
          <p:nvPr>
            <p:ph idx="1"/>
          </p:nvPr>
        </p:nvSpPr>
        <p:spPr/>
        <p:txBody>
          <a:bodyPr>
            <a:normAutofit/>
          </a:bodyPr>
          <a:lstStyle/>
          <a:p>
            <a:pPr marL="0" indent="0">
              <a:buNone/>
            </a:pPr>
            <a:r>
              <a:rPr lang="en-US" sz="2400" dirty="0">
                <a:solidFill>
                  <a:schemeClr val="tx1">
                    <a:lumMod val="65000"/>
                    <a:lumOff val="35000"/>
                  </a:schemeClr>
                </a:solidFill>
              </a:rPr>
              <a:t>“</a:t>
            </a:r>
            <a:r>
              <a:rPr lang="en-US" sz="2400" i="1" dirty="0">
                <a:solidFill>
                  <a:schemeClr val="tx1">
                    <a:lumMod val="65000"/>
                    <a:lumOff val="35000"/>
                  </a:schemeClr>
                </a:solidFill>
              </a:rPr>
              <a:t>A broad field that touches upon all aspects of </a:t>
            </a:r>
            <a:r>
              <a:rPr lang="en-US" sz="2400" i="1" dirty="0">
                <a:solidFill>
                  <a:srgbClr val="FF0000"/>
                </a:solidFill>
              </a:rPr>
              <a:t>developing</a:t>
            </a:r>
            <a:r>
              <a:rPr lang="en-US" sz="2400" i="1" dirty="0"/>
              <a:t> </a:t>
            </a:r>
            <a:r>
              <a:rPr lang="en-US" sz="2400" i="1" dirty="0">
                <a:solidFill>
                  <a:schemeClr val="tx1">
                    <a:lumMod val="65000"/>
                    <a:lumOff val="35000"/>
                  </a:schemeClr>
                </a:solidFill>
              </a:rPr>
              <a:t>and</a:t>
            </a:r>
            <a:r>
              <a:rPr lang="en-US" sz="2400" i="1" dirty="0"/>
              <a:t> </a:t>
            </a:r>
            <a:r>
              <a:rPr lang="en-US" sz="2400" i="1" dirty="0">
                <a:solidFill>
                  <a:srgbClr val="FF0000"/>
                </a:solidFill>
              </a:rPr>
              <a:t>supporting</a:t>
            </a:r>
            <a:r>
              <a:rPr lang="en-US" sz="2400" i="1" dirty="0"/>
              <a:t> </a:t>
            </a:r>
            <a:r>
              <a:rPr lang="en-US" sz="2400" i="1" dirty="0">
                <a:solidFill>
                  <a:schemeClr val="tx1">
                    <a:lumMod val="65000"/>
                    <a:lumOff val="35000"/>
                  </a:schemeClr>
                </a:solidFill>
              </a:rPr>
              <a:t>a software system.</a:t>
            </a:r>
            <a:r>
              <a:rPr lang="en-US" sz="2400" dirty="0">
                <a:solidFill>
                  <a:schemeClr val="tx1">
                    <a:lumMod val="65000"/>
                    <a:lumOff val="35000"/>
                  </a:schemeClr>
                </a:solidFill>
              </a:rPr>
              <a:t>” [</a:t>
            </a:r>
            <a:r>
              <a:rPr lang="en-US" sz="2400" dirty="0" err="1">
                <a:solidFill>
                  <a:schemeClr val="tx1">
                    <a:lumMod val="65000"/>
                    <a:lumOff val="35000"/>
                  </a:schemeClr>
                </a:solidFill>
              </a:rPr>
              <a:t>Tsui</a:t>
            </a:r>
            <a:r>
              <a:rPr lang="en-US" sz="2400" dirty="0">
                <a:solidFill>
                  <a:schemeClr val="tx1">
                    <a:lumMod val="65000"/>
                    <a:lumOff val="35000"/>
                  </a:schemeClr>
                </a:solidFill>
              </a:rPr>
              <a:t>, </a:t>
            </a:r>
            <a:r>
              <a:rPr lang="en-US" sz="2400" dirty="0" err="1">
                <a:solidFill>
                  <a:schemeClr val="tx1">
                    <a:lumMod val="65000"/>
                    <a:lumOff val="35000"/>
                  </a:schemeClr>
                </a:solidFill>
              </a:rPr>
              <a:t>Karam</a:t>
            </a:r>
            <a:r>
              <a:rPr lang="en-US" sz="2400" dirty="0">
                <a:solidFill>
                  <a:schemeClr val="tx1">
                    <a:lumMod val="65000"/>
                    <a:lumOff val="35000"/>
                  </a:schemeClr>
                </a:solidFill>
              </a:rPr>
              <a:t>, Bernal]</a:t>
            </a:r>
          </a:p>
        </p:txBody>
      </p:sp>
    </p:spTree>
    <p:extLst>
      <p:ext uri="{BB962C8B-B14F-4D97-AF65-F5344CB8AC3E}">
        <p14:creationId xmlns:p14="http://schemas.microsoft.com/office/powerpoint/2010/main" val="3365057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Teaching Staff</a:t>
            </a:r>
          </a:p>
        </p:txBody>
      </p:sp>
      <p:sp>
        <p:nvSpPr>
          <p:cNvPr id="3" name="Content Placeholder 2"/>
          <p:cNvSpPr>
            <a:spLocks noGrp="1"/>
          </p:cNvSpPr>
          <p:nvPr>
            <p:ph idx="1"/>
          </p:nvPr>
        </p:nvSpPr>
        <p:spPr/>
        <p:txBody>
          <a:bodyPr>
            <a:normAutofit/>
          </a:bodyPr>
          <a:lstStyle/>
          <a:p>
            <a:pPr>
              <a:buClr>
                <a:schemeClr val="accent1"/>
              </a:buClr>
              <a:buFont typeface="Arial" charset="0"/>
              <a:buChar char="•"/>
            </a:pPr>
            <a:r>
              <a:rPr lang="en-US" sz="2400" dirty="0">
                <a:solidFill>
                  <a:schemeClr val="tx1">
                    <a:lumMod val="65000"/>
                    <a:lumOff val="35000"/>
                  </a:schemeClr>
                </a:solidFill>
              </a:rPr>
              <a:t>Professor: Emily Navarro</a:t>
            </a:r>
          </a:p>
          <a:p>
            <a:pPr>
              <a:buClr>
                <a:schemeClr val="accent1"/>
              </a:buClr>
              <a:buFont typeface="Arial" charset="0"/>
              <a:buChar char="•"/>
            </a:pPr>
            <a:r>
              <a:rPr lang="en-US" sz="2400" dirty="0">
                <a:solidFill>
                  <a:schemeClr val="tx1">
                    <a:lumMod val="65000"/>
                    <a:lumOff val="35000"/>
                  </a:schemeClr>
                </a:solidFill>
              </a:rPr>
              <a:t>TAs</a:t>
            </a:r>
          </a:p>
          <a:p>
            <a:pPr lvl="1">
              <a:buClr>
                <a:schemeClr val="accent1"/>
              </a:buClr>
              <a:buFont typeface="Arial" charset="0"/>
              <a:buChar char="•"/>
            </a:pPr>
            <a:r>
              <a:rPr lang="en-US" sz="2200" dirty="0">
                <a:solidFill>
                  <a:schemeClr val="tx1">
                    <a:lumMod val="65000"/>
                    <a:lumOff val="35000"/>
                  </a:schemeClr>
                </a:solidFill>
              </a:rPr>
              <a:t>Arundhati </a:t>
            </a:r>
            <a:r>
              <a:rPr lang="en-US" sz="2200" dirty="0" err="1">
                <a:solidFill>
                  <a:schemeClr val="tx1">
                    <a:lumMod val="65000"/>
                    <a:lumOff val="35000"/>
                  </a:schemeClr>
                </a:solidFill>
              </a:rPr>
              <a:t>Sawant</a:t>
            </a:r>
            <a:endParaRPr lang="en-US" sz="2200" dirty="0">
              <a:solidFill>
                <a:schemeClr val="tx1">
                  <a:lumMod val="65000"/>
                  <a:lumOff val="35000"/>
                </a:schemeClr>
              </a:solidFill>
            </a:endParaRPr>
          </a:p>
          <a:p>
            <a:pPr lvl="1">
              <a:buClr>
                <a:schemeClr val="accent1"/>
              </a:buClr>
              <a:buFont typeface="Arial" charset="0"/>
              <a:buChar char="•"/>
            </a:pPr>
            <a:r>
              <a:rPr lang="en-US" sz="2200" dirty="0" err="1">
                <a:solidFill>
                  <a:schemeClr val="tx1">
                    <a:lumMod val="65000"/>
                    <a:lumOff val="35000"/>
                  </a:schemeClr>
                </a:solidFill>
              </a:rPr>
              <a:t>Nishanth</a:t>
            </a:r>
            <a:r>
              <a:rPr lang="en-US" sz="2200" dirty="0">
                <a:solidFill>
                  <a:schemeClr val="tx1">
                    <a:lumMod val="65000"/>
                    <a:lumOff val="35000"/>
                  </a:schemeClr>
                </a:solidFill>
              </a:rPr>
              <a:t> </a:t>
            </a:r>
            <a:r>
              <a:rPr lang="en-US" sz="2200" dirty="0" err="1">
                <a:solidFill>
                  <a:schemeClr val="tx1">
                    <a:lumMod val="65000"/>
                    <a:lumOff val="35000"/>
                  </a:schemeClr>
                </a:solidFill>
              </a:rPr>
              <a:t>Punyamurthy</a:t>
            </a:r>
            <a:endParaRPr lang="en-US" sz="2200" dirty="0">
              <a:solidFill>
                <a:schemeClr val="tx1">
                  <a:lumMod val="65000"/>
                  <a:lumOff val="35000"/>
                </a:schemeClr>
              </a:solidFill>
            </a:endParaRPr>
          </a:p>
          <a:p>
            <a:pPr lvl="1">
              <a:buClr>
                <a:schemeClr val="accent1"/>
              </a:buClr>
              <a:buFont typeface="Arial" charset="0"/>
              <a:buChar char="•"/>
            </a:pPr>
            <a:r>
              <a:rPr lang="en-US" sz="2200" dirty="0" err="1">
                <a:solidFill>
                  <a:schemeClr val="tx1">
                    <a:lumMod val="65000"/>
                    <a:lumOff val="35000"/>
                  </a:schemeClr>
                </a:solidFill>
              </a:rPr>
              <a:t>Elahe</a:t>
            </a:r>
            <a:r>
              <a:rPr lang="en-US" sz="2200" dirty="0">
                <a:solidFill>
                  <a:schemeClr val="tx1">
                    <a:lumMod val="65000"/>
                    <a:lumOff val="35000"/>
                  </a:schemeClr>
                </a:solidFill>
              </a:rPr>
              <a:t> </a:t>
            </a:r>
            <a:r>
              <a:rPr lang="en-US" sz="2200" dirty="0" err="1">
                <a:solidFill>
                  <a:schemeClr val="tx1">
                    <a:lumMod val="65000"/>
                    <a:lumOff val="35000"/>
                  </a:schemeClr>
                </a:solidFill>
              </a:rPr>
              <a:t>Paikari</a:t>
            </a:r>
            <a:endParaRPr lang="en-US" sz="2200" dirty="0">
              <a:solidFill>
                <a:schemeClr val="tx1">
                  <a:lumMod val="65000"/>
                  <a:lumOff val="35000"/>
                </a:schemeClr>
              </a:solidFill>
            </a:endParaRPr>
          </a:p>
          <a:p>
            <a:pPr>
              <a:buClr>
                <a:schemeClr val="accent1"/>
              </a:buClr>
              <a:buFont typeface="Arial" charset="0"/>
              <a:buChar char="•"/>
            </a:pPr>
            <a:r>
              <a:rPr lang="en-US" sz="2400" dirty="0">
                <a:solidFill>
                  <a:schemeClr val="tx1">
                    <a:lumMod val="65000"/>
                    <a:lumOff val="35000"/>
                  </a:schemeClr>
                </a:solidFill>
              </a:rPr>
              <a:t>Readers</a:t>
            </a:r>
          </a:p>
          <a:p>
            <a:pPr lvl="1">
              <a:buClr>
                <a:schemeClr val="accent1"/>
              </a:buClr>
              <a:buFont typeface="Arial" charset="0"/>
              <a:buChar char="•"/>
            </a:pPr>
            <a:r>
              <a:rPr lang="en-US" sz="2200" dirty="0" err="1">
                <a:solidFill>
                  <a:schemeClr val="tx1">
                    <a:lumMod val="65000"/>
                    <a:lumOff val="35000"/>
                  </a:schemeClr>
                </a:solidFill>
              </a:rPr>
              <a:t>Kexin</a:t>
            </a:r>
            <a:r>
              <a:rPr lang="en-US" sz="2200" dirty="0">
                <a:solidFill>
                  <a:schemeClr val="tx1">
                    <a:lumMod val="65000"/>
                    <a:lumOff val="35000"/>
                  </a:schemeClr>
                </a:solidFill>
              </a:rPr>
              <a:t> Wang</a:t>
            </a:r>
          </a:p>
          <a:p>
            <a:pPr lvl="1">
              <a:buClr>
                <a:schemeClr val="accent1"/>
              </a:buClr>
              <a:buFont typeface="Arial" charset="0"/>
              <a:buChar char="•"/>
            </a:pPr>
            <a:r>
              <a:rPr lang="en-US" sz="2200" dirty="0" err="1">
                <a:solidFill>
                  <a:schemeClr val="tx1">
                    <a:lumMod val="65000"/>
                    <a:lumOff val="35000"/>
                  </a:schemeClr>
                </a:solidFill>
              </a:rPr>
              <a:t>Swapna</a:t>
            </a:r>
            <a:r>
              <a:rPr lang="en-US" sz="2200" dirty="0">
                <a:solidFill>
                  <a:schemeClr val="tx1">
                    <a:lumMod val="65000"/>
                    <a:lumOff val="35000"/>
                  </a:schemeClr>
                </a:solidFill>
              </a:rPr>
              <a:t> Deshpande</a:t>
            </a:r>
          </a:p>
        </p:txBody>
      </p:sp>
    </p:spTree>
    <p:extLst>
      <p:ext uri="{BB962C8B-B14F-4D97-AF65-F5344CB8AC3E}">
        <p14:creationId xmlns:p14="http://schemas.microsoft.com/office/powerpoint/2010/main" val="18788536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a:t>
            </a:r>
          </a:p>
        </p:txBody>
      </p:sp>
      <p:sp>
        <p:nvSpPr>
          <p:cNvPr id="3" name="Content Placeholder 2"/>
          <p:cNvSpPr>
            <a:spLocks noGrp="1"/>
          </p:cNvSpPr>
          <p:nvPr>
            <p:ph idx="1"/>
          </p:nvPr>
        </p:nvSpPr>
        <p:spPr/>
        <p:txBody>
          <a:bodyPr>
            <a:normAutofit/>
          </a:bodyPr>
          <a:lstStyle/>
          <a:p>
            <a:pPr marL="0" indent="0">
              <a:buNone/>
            </a:pPr>
            <a:r>
              <a:rPr lang="en-US" sz="2400" dirty="0">
                <a:solidFill>
                  <a:schemeClr val="tx1">
                    <a:lumMod val="65000"/>
                    <a:lumOff val="35000"/>
                  </a:schemeClr>
                </a:solidFill>
              </a:rPr>
              <a:t>“</a:t>
            </a:r>
            <a:r>
              <a:rPr lang="en-US" sz="2400" i="1" dirty="0">
                <a:solidFill>
                  <a:schemeClr val="tx1">
                    <a:lumMod val="65000"/>
                    <a:lumOff val="35000"/>
                  </a:schemeClr>
                </a:solidFill>
              </a:rPr>
              <a:t>A discipline that deals with the building of software systems which are so </a:t>
            </a:r>
            <a:r>
              <a:rPr lang="en-US" sz="2400" i="1" dirty="0">
                <a:solidFill>
                  <a:srgbClr val="FF0000"/>
                </a:solidFill>
              </a:rPr>
              <a:t>large</a:t>
            </a:r>
            <a:r>
              <a:rPr lang="en-US" sz="2400" i="1" dirty="0"/>
              <a:t> </a:t>
            </a:r>
            <a:r>
              <a:rPr lang="en-US" sz="2400" i="1" dirty="0">
                <a:solidFill>
                  <a:schemeClr val="tx1">
                    <a:lumMod val="65000"/>
                    <a:lumOff val="35000"/>
                  </a:schemeClr>
                </a:solidFill>
              </a:rPr>
              <a:t>that they are built by a </a:t>
            </a:r>
            <a:r>
              <a:rPr lang="en-US" sz="2400" i="1" dirty="0">
                <a:solidFill>
                  <a:srgbClr val="FF0000"/>
                </a:solidFill>
              </a:rPr>
              <a:t>team</a:t>
            </a:r>
            <a:r>
              <a:rPr lang="en-US" sz="2400" i="1" dirty="0"/>
              <a:t> </a:t>
            </a:r>
            <a:r>
              <a:rPr lang="en-US" sz="2400" i="1" dirty="0">
                <a:solidFill>
                  <a:schemeClr val="tx1">
                    <a:lumMod val="65000"/>
                    <a:lumOff val="35000"/>
                  </a:schemeClr>
                </a:solidFill>
              </a:rPr>
              <a:t>or</a:t>
            </a:r>
            <a:r>
              <a:rPr lang="en-US" sz="2400" i="1" dirty="0"/>
              <a:t> </a:t>
            </a:r>
            <a:r>
              <a:rPr lang="en-US" sz="2400" i="1" dirty="0">
                <a:solidFill>
                  <a:srgbClr val="FF0000"/>
                </a:solidFill>
              </a:rPr>
              <a:t>teams</a:t>
            </a:r>
            <a:r>
              <a:rPr lang="en-US" sz="2400" i="1" dirty="0"/>
              <a:t> </a:t>
            </a:r>
            <a:r>
              <a:rPr lang="en-US" sz="2400" i="1" dirty="0">
                <a:solidFill>
                  <a:schemeClr val="tx1">
                    <a:lumMod val="65000"/>
                    <a:lumOff val="35000"/>
                  </a:schemeClr>
                </a:solidFill>
              </a:rPr>
              <a:t>of engineers</a:t>
            </a:r>
            <a:r>
              <a:rPr lang="en-US" sz="2400" dirty="0">
                <a:solidFill>
                  <a:schemeClr val="tx1">
                    <a:lumMod val="65000"/>
                    <a:lumOff val="35000"/>
                  </a:schemeClr>
                </a:solidFill>
              </a:rPr>
              <a:t>.” [</a:t>
            </a:r>
            <a:r>
              <a:rPr lang="en-US" sz="2400" dirty="0" err="1">
                <a:solidFill>
                  <a:schemeClr val="tx1">
                    <a:lumMod val="65000"/>
                    <a:lumOff val="35000"/>
                  </a:schemeClr>
                </a:solidFill>
              </a:rPr>
              <a:t>Ghezzi</a:t>
            </a:r>
            <a:r>
              <a:rPr lang="en-US" sz="2400" dirty="0">
                <a:solidFill>
                  <a:schemeClr val="tx1">
                    <a:lumMod val="65000"/>
                    <a:lumOff val="35000"/>
                  </a:schemeClr>
                </a:solidFill>
              </a:rPr>
              <a:t>, </a:t>
            </a:r>
            <a:r>
              <a:rPr lang="en-US" sz="2400" dirty="0" err="1">
                <a:solidFill>
                  <a:schemeClr val="tx1">
                    <a:lumMod val="65000"/>
                    <a:lumOff val="35000"/>
                  </a:schemeClr>
                </a:solidFill>
              </a:rPr>
              <a:t>Jazayeri</a:t>
            </a:r>
            <a:r>
              <a:rPr lang="en-US" sz="2400" dirty="0">
                <a:solidFill>
                  <a:schemeClr val="tx1">
                    <a:lumMod val="65000"/>
                    <a:lumOff val="35000"/>
                  </a:schemeClr>
                </a:solidFill>
              </a:rPr>
              <a:t>, </a:t>
            </a:r>
            <a:r>
              <a:rPr lang="en-US" sz="2400" dirty="0" err="1">
                <a:solidFill>
                  <a:schemeClr val="tx1">
                    <a:lumMod val="65000"/>
                    <a:lumOff val="35000"/>
                  </a:schemeClr>
                </a:solidFill>
              </a:rPr>
              <a:t>Mandrioli</a:t>
            </a:r>
            <a:r>
              <a:rPr lang="en-US" sz="2400" dirty="0">
                <a:solidFill>
                  <a:schemeClr val="tx1">
                    <a:lumMod val="65000"/>
                    <a:lumOff val="35000"/>
                  </a:schemeClr>
                </a:solidFill>
              </a:rPr>
              <a:t>]</a:t>
            </a:r>
          </a:p>
        </p:txBody>
      </p:sp>
    </p:spTree>
    <p:extLst>
      <p:ext uri="{BB962C8B-B14F-4D97-AF65-F5344CB8AC3E}">
        <p14:creationId xmlns:p14="http://schemas.microsoft.com/office/powerpoint/2010/main" val="34087964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a:t>
            </a:r>
          </a:p>
        </p:txBody>
      </p:sp>
      <p:sp>
        <p:nvSpPr>
          <p:cNvPr id="3" name="Content Placeholder 2"/>
          <p:cNvSpPr>
            <a:spLocks noGrp="1"/>
          </p:cNvSpPr>
          <p:nvPr>
            <p:ph idx="1"/>
          </p:nvPr>
        </p:nvSpPr>
        <p:spPr/>
        <p:txBody>
          <a:bodyPr>
            <a:normAutofit/>
          </a:bodyPr>
          <a:lstStyle/>
          <a:p>
            <a:pPr marL="0" indent="0">
              <a:buNone/>
            </a:pPr>
            <a:r>
              <a:rPr lang="en-US" sz="2400" dirty="0">
                <a:solidFill>
                  <a:schemeClr val="tx1">
                    <a:lumMod val="65000"/>
                    <a:lumOff val="35000"/>
                  </a:schemeClr>
                </a:solidFill>
              </a:rPr>
              <a:t>“</a:t>
            </a:r>
            <a:r>
              <a:rPr lang="en-US" sz="2400" i="1" dirty="0">
                <a:solidFill>
                  <a:srgbClr val="FF0000"/>
                </a:solidFill>
              </a:rPr>
              <a:t>Multi-person</a:t>
            </a:r>
            <a:r>
              <a:rPr lang="en-US" sz="2400" i="1" dirty="0">
                <a:solidFill>
                  <a:schemeClr val="tx1">
                    <a:lumMod val="65000"/>
                    <a:lumOff val="35000"/>
                  </a:schemeClr>
                </a:solidFill>
              </a:rPr>
              <a:t> construction of </a:t>
            </a:r>
            <a:r>
              <a:rPr lang="en-US" sz="2400" i="1" dirty="0">
                <a:solidFill>
                  <a:srgbClr val="FF0000"/>
                </a:solidFill>
              </a:rPr>
              <a:t>multi-version</a:t>
            </a:r>
            <a:r>
              <a:rPr lang="en-US" sz="2400" i="1" dirty="0">
                <a:solidFill>
                  <a:schemeClr val="tx1">
                    <a:lumMod val="65000"/>
                    <a:lumOff val="35000"/>
                  </a:schemeClr>
                </a:solidFill>
              </a:rPr>
              <a:t> software</a:t>
            </a:r>
            <a:r>
              <a:rPr lang="en-US" sz="2400" dirty="0">
                <a:solidFill>
                  <a:schemeClr val="tx1">
                    <a:lumMod val="65000"/>
                    <a:lumOff val="35000"/>
                  </a:schemeClr>
                </a:solidFill>
              </a:rPr>
              <a:t>.” [</a:t>
            </a:r>
            <a:r>
              <a:rPr lang="en-US" sz="2400" dirty="0" err="1">
                <a:solidFill>
                  <a:schemeClr val="tx1">
                    <a:lumMod val="65000"/>
                    <a:lumOff val="35000"/>
                  </a:schemeClr>
                </a:solidFill>
              </a:rPr>
              <a:t>Parnas</a:t>
            </a:r>
            <a:r>
              <a:rPr lang="en-US" sz="2400" dirty="0">
                <a:solidFill>
                  <a:schemeClr val="tx1">
                    <a:lumMod val="65000"/>
                    <a:lumOff val="35000"/>
                  </a:schemeClr>
                </a:solidFill>
              </a:rPr>
              <a:t>]</a:t>
            </a:r>
          </a:p>
          <a:p>
            <a:endParaRPr lang="en-US" sz="2400" dirty="0"/>
          </a:p>
        </p:txBody>
      </p:sp>
    </p:spTree>
    <p:extLst>
      <p:ext uri="{BB962C8B-B14F-4D97-AF65-F5344CB8AC3E}">
        <p14:creationId xmlns:p14="http://schemas.microsoft.com/office/powerpoint/2010/main" val="40353351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a:t>
            </a:r>
          </a:p>
        </p:txBody>
      </p:sp>
      <p:sp>
        <p:nvSpPr>
          <p:cNvPr id="3" name="Content Placeholder 2"/>
          <p:cNvSpPr>
            <a:spLocks noGrp="1"/>
          </p:cNvSpPr>
          <p:nvPr>
            <p:ph idx="1"/>
          </p:nvPr>
        </p:nvSpPr>
        <p:spPr/>
        <p:txBody>
          <a:bodyPr>
            <a:normAutofit/>
          </a:bodyPr>
          <a:lstStyle/>
          <a:p>
            <a:pPr marL="0" indent="0">
              <a:buNone/>
            </a:pPr>
            <a:r>
              <a:rPr lang="en-US" sz="2400" dirty="0">
                <a:solidFill>
                  <a:schemeClr val="tx1">
                    <a:lumMod val="65000"/>
                    <a:lumOff val="35000"/>
                  </a:schemeClr>
                </a:solidFill>
              </a:rPr>
              <a:t>“</a:t>
            </a:r>
            <a:r>
              <a:rPr lang="en-US" sz="2400" i="1" dirty="0">
                <a:solidFill>
                  <a:schemeClr val="tx1">
                    <a:lumMod val="65000"/>
                    <a:lumOff val="35000"/>
                  </a:schemeClr>
                </a:solidFill>
              </a:rPr>
              <a:t>A discipline whose aim is the production of </a:t>
            </a:r>
            <a:r>
              <a:rPr lang="en-US" sz="2400" i="1" dirty="0">
                <a:solidFill>
                  <a:srgbClr val="FF0000"/>
                </a:solidFill>
              </a:rPr>
              <a:t>fault-free </a:t>
            </a:r>
            <a:r>
              <a:rPr lang="en-US" sz="2400" i="1" dirty="0">
                <a:solidFill>
                  <a:schemeClr val="tx1">
                    <a:lumMod val="65000"/>
                    <a:lumOff val="35000"/>
                  </a:schemeClr>
                </a:solidFill>
              </a:rPr>
              <a:t>software, delivered </a:t>
            </a:r>
            <a:r>
              <a:rPr lang="en-US" sz="2400" i="1" dirty="0">
                <a:solidFill>
                  <a:srgbClr val="FF0000"/>
                </a:solidFill>
              </a:rPr>
              <a:t>on-time </a:t>
            </a:r>
            <a:r>
              <a:rPr lang="en-US" sz="2400" i="1" dirty="0">
                <a:solidFill>
                  <a:schemeClr val="tx1">
                    <a:lumMod val="65000"/>
                    <a:lumOff val="35000"/>
                  </a:schemeClr>
                </a:solidFill>
              </a:rPr>
              <a:t>and </a:t>
            </a:r>
            <a:r>
              <a:rPr lang="en-US" sz="2400" i="1" dirty="0">
                <a:solidFill>
                  <a:srgbClr val="FF0000"/>
                </a:solidFill>
              </a:rPr>
              <a:t>within budget</a:t>
            </a:r>
            <a:r>
              <a:rPr lang="en-US" sz="2400" i="1" dirty="0"/>
              <a:t>, </a:t>
            </a:r>
            <a:r>
              <a:rPr lang="en-US" sz="2400" i="1" dirty="0">
                <a:solidFill>
                  <a:schemeClr val="tx1">
                    <a:lumMod val="65000"/>
                    <a:lumOff val="35000"/>
                  </a:schemeClr>
                </a:solidFill>
              </a:rPr>
              <a:t>that satisfies the </a:t>
            </a:r>
            <a:r>
              <a:rPr lang="en-US" sz="2400" i="1" dirty="0">
                <a:solidFill>
                  <a:srgbClr val="FF0000"/>
                </a:solidFill>
              </a:rPr>
              <a:t>user’s needs</a:t>
            </a:r>
            <a:r>
              <a:rPr lang="en-US" sz="2400" dirty="0"/>
              <a:t>. </a:t>
            </a:r>
            <a:r>
              <a:rPr lang="en-US" sz="2400" i="1" dirty="0">
                <a:solidFill>
                  <a:schemeClr val="tx1">
                    <a:lumMod val="65000"/>
                    <a:lumOff val="35000"/>
                  </a:schemeClr>
                </a:solidFill>
              </a:rPr>
              <a:t>Furthermore, the software must be </a:t>
            </a:r>
            <a:r>
              <a:rPr lang="en-US" sz="2400" i="1" dirty="0">
                <a:solidFill>
                  <a:srgbClr val="FF0000"/>
                </a:solidFill>
              </a:rPr>
              <a:t>easy to modify </a:t>
            </a:r>
            <a:r>
              <a:rPr lang="en-US" sz="2400" i="1" dirty="0">
                <a:solidFill>
                  <a:schemeClr val="tx1">
                    <a:lumMod val="65000"/>
                    <a:lumOff val="35000"/>
                  </a:schemeClr>
                </a:solidFill>
              </a:rPr>
              <a:t>when the user’s needs change</a:t>
            </a:r>
            <a:r>
              <a:rPr lang="en-US" sz="2400" dirty="0">
                <a:solidFill>
                  <a:schemeClr val="tx1">
                    <a:lumMod val="65000"/>
                    <a:lumOff val="35000"/>
                  </a:schemeClr>
                </a:solidFill>
              </a:rPr>
              <a:t>.” [</a:t>
            </a:r>
            <a:r>
              <a:rPr lang="en-US" sz="2400" dirty="0" err="1">
                <a:solidFill>
                  <a:schemeClr val="tx1">
                    <a:lumMod val="65000"/>
                    <a:lumOff val="35000"/>
                  </a:schemeClr>
                </a:solidFill>
              </a:rPr>
              <a:t>Schach</a:t>
            </a:r>
            <a:r>
              <a:rPr lang="en-US" sz="2400" dirty="0">
                <a:solidFill>
                  <a:schemeClr val="tx1">
                    <a:lumMod val="65000"/>
                    <a:lumOff val="35000"/>
                  </a:schemeClr>
                </a:solidFill>
              </a:rPr>
              <a:t>]</a:t>
            </a:r>
          </a:p>
        </p:txBody>
      </p:sp>
    </p:spTree>
    <p:extLst>
      <p:ext uri="{BB962C8B-B14F-4D97-AF65-F5344CB8AC3E}">
        <p14:creationId xmlns:p14="http://schemas.microsoft.com/office/powerpoint/2010/main" val="3172551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a:t>
            </a:r>
          </a:p>
        </p:txBody>
      </p:sp>
      <p:sp>
        <p:nvSpPr>
          <p:cNvPr id="3" name="Content Placeholder 2"/>
          <p:cNvSpPr>
            <a:spLocks noGrp="1"/>
          </p:cNvSpPr>
          <p:nvPr>
            <p:ph idx="1"/>
          </p:nvPr>
        </p:nvSpPr>
        <p:spPr/>
        <p:txBody>
          <a:bodyPr>
            <a:normAutofit/>
          </a:bodyPr>
          <a:lstStyle/>
          <a:p>
            <a:pPr marL="0" indent="0">
              <a:buNone/>
            </a:pPr>
            <a:r>
              <a:rPr lang="en-US" sz="2400" i="1" dirty="0">
                <a:solidFill>
                  <a:schemeClr val="tx1">
                    <a:lumMod val="65000"/>
                    <a:lumOff val="35000"/>
                  </a:schemeClr>
                </a:solidFill>
              </a:rPr>
              <a:t>“</a:t>
            </a:r>
            <a:r>
              <a:rPr lang="en-US" sz="2400" i="1" dirty="0">
                <a:solidFill>
                  <a:srgbClr val="FF0000"/>
                </a:solidFill>
              </a:rPr>
              <a:t>Managing the complexity </a:t>
            </a:r>
            <a:r>
              <a:rPr lang="en-US" sz="2400" i="1" dirty="0">
                <a:solidFill>
                  <a:schemeClr val="tx1">
                    <a:lumMod val="65000"/>
                    <a:lumOff val="35000"/>
                  </a:schemeClr>
                </a:solidFill>
              </a:rPr>
              <a:t>of both a </a:t>
            </a:r>
            <a:r>
              <a:rPr lang="en-US" sz="2400" i="1" dirty="0">
                <a:solidFill>
                  <a:srgbClr val="FF0000"/>
                </a:solidFill>
              </a:rPr>
              <a:t>problem</a:t>
            </a:r>
            <a:r>
              <a:rPr lang="en-US" sz="2400" i="1" dirty="0"/>
              <a:t> </a:t>
            </a:r>
            <a:r>
              <a:rPr lang="en-US" sz="2400" i="1" dirty="0">
                <a:solidFill>
                  <a:schemeClr val="tx1">
                    <a:lumMod val="65000"/>
                    <a:lumOff val="35000"/>
                  </a:schemeClr>
                </a:solidFill>
              </a:rPr>
              <a:t>and its </a:t>
            </a:r>
            <a:r>
              <a:rPr lang="en-US" sz="2400" i="1" dirty="0">
                <a:solidFill>
                  <a:srgbClr val="FF0000"/>
                </a:solidFill>
              </a:rPr>
              <a:t>solution</a:t>
            </a:r>
            <a:r>
              <a:rPr lang="en-US" sz="2400" i="1" dirty="0">
                <a:solidFill>
                  <a:schemeClr val="tx1">
                    <a:lumMod val="65000"/>
                    <a:lumOff val="35000"/>
                  </a:schemeClr>
                </a:solidFill>
              </a:rPr>
              <a:t>, to create a software product that successfully solves the problem.” [Navarro]</a:t>
            </a:r>
          </a:p>
        </p:txBody>
      </p:sp>
    </p:spTree>
    <p:extLst>
      <p:ext uri="{BB962C8B-B14F-4D97-AF65-F5344CB8AC3E}">
        <p14:creationId xmlns:p14="http://schemas.microsoft.com/office/powerpoint/2010/main" val="20913527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a:t>
            </a:r>
          </a:p>
        </p:txBody>
      </p:sp>
      <p:sp>
        <p:nvSpPr>
          <p:cNvPr id="3" name="Content Placeholder 2"/>
          <p:cNvSpPr>
            <a:spLocks noGrp="1"/>
          </p:cNvSpPr>
          <p:nvPr>
            <p:ph idx="1"/>
          </p:nvPr>
        </p:nvSpPr>
        <p:spPr/>
        <p:txBody>
          <a:bodyPr>
            <a:normAutofit/>
          </a:bodyPr>
          <a:lstStyle/>
          <a:p>
            <a:pPr>
              <a:buClr>
                <a:schemeClr val="accent1"/>
              </a:buClr>
              <a:buFont typeface="Arial" charset="0"/>
              <a:buChar char="•"/>
            </a:pPr>
            <a:r>
              <a:rPr lang="en-US" sz="2800" dirty="0">
                <a:solidFill>
                  <a:schemeClr val="tx1">
                    <a:lumMod val="65000"/>
                    <a:lumOff val="35000"/>
                  </a:schemeClr>
                </a:solidFill>
              </a:rPr>
              <a:t>Informatics 43 definition</a:t>
            </a:r>
          </a:p>
          <a:p>
            <a:pPr lvl="1">
              <a:buClr>
                <a:schemeClr val="accent1"/>
              </a:buClr>
              <a:buFont typeface="Arial" charset="0"/>
              <a:buChar char="•"/>
            </a:pPr>
            <a:r>
              <a:rPr lang="en-US" sz="2400" dirty="0">
                <a:solidFill>
                  <a:schemeClr val="tx1">
                    <a:lumMod val="65000"/>
                    <a:lumOff val="35000"/>
                  </a:schemeClr>
                </a:solidFill>
              </a:rPr>
              <a:t>The process of constructing software</a:t>
            </a:r>
          </a:p>
          <a:p>
            <a:pPr lvl="1">
              <a:buClr>
                <a:schemeClr val="accent1"/>
              </a:buClr>
              <a:buFont typeface="Arial" charset="0"/>
              <a:buChar char="•"/>
            </a:pPr>
            <a:r>
              <a:rPr lang="en-US" sz="2400" dirty="0">
                <a:solidFill>
                  <a:schemeClr val="tx1">
                    <a:lumMod val="65000"/>
                    <a:lumOff val="35000"/>
                  </a:schemeClr>
                </a:solidFill>
              </a:rPr>
              <a:t>Phases of development other than programming</a:t>
            </a:r>
          </a:p>
          <a:p>
            <a:pPr lvl="1">
              <a:buClr>
                <a:schemeClr val="accent1"/>
              </a:buClr>
              <a:buFont typeface="Arial" charset="0"/>
              <a:buChar char="•"/>
            </a:pPr>
            <a:r>
              <a:rPr lang="en-US" sz="2400" dirty="0">
                <a:solidFill>
                  <a:schemeClr val="tx1">
                    <a:lumMod val="65000"/>
                    <a:lumOff val="35000"/>
                  </a:schemeClr>
                </a:solidFill>
              </a:rPr>
              <a:t>Principles and qualities of enduring value</a:t>
            </a:r>
          </a:p>
        </p:txBody>
      </p:sp>
    </p:spTree>
    <p:extLst>
      <p:ext uri="{BB962C8B-B14F-4D97-AF65-F5344CB8AC3E}">
        <p14:creationId xmlns:p14="http://schemas.microsoft.com/office/powerpoint/2010/main" val="9785326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a:t>
            </a:r>
          </a:p>
        </p:txBody>
      </p:sp>
      <p:sp>
        <p:nvSpPr>
          <p:cNvPr id="3" name="Content Placeholder 2"/>
          <p:cNvSpPr>
            <a:spLocks noGrp="1"/>
          </p:cNvSpPr>
          <p:nvPr>
            <p:ph idx="1"/>
          </p:nvPr>
        </p:nvSpPr>
        <p:spPr/>
        <p:txBody>
          <a:bodyPr>
            <a:normAutofit fontScale="92500" lnSpcReduction="20000"/>
          </a:bodyPr>
          <a:lstStyle/>
          <a:p>
            <a:pPr>
              <a:buClr>
                <a:schemeClr val="accent1"/>
              </a:buClr>
              <a:buFont typeface="Arial" charset="0"/>
              <a:buChar char="•"/>
            </a:pPr>
            <a:r>
              <a:rPr lang="en-US" sz="2800" dirty="0">
                <a:solidFill>
                  <a:schemeClr val="tx1">
                    <a:lumMod val="65000"/>
                    <a:lumOff val="35000"/>
                  </a:schemeClr>
                </a:solidFill>
              </a:rPr>
              <a:t>Informatics 43 definition</a:t>
            </a:r>
          </a:p>
          <a:p>
            <a:pPr lvl="1">
              <a:buClr>
                <a:schemeClr val="accent1"/>
              </a:buClr>
              <a:buFont typeface="Arial" charset="0"/>
              <a:buChar char="•"/>
            </a:pPr>
            <a:r>
              <a:rPr lang="en-US" sz="2400" dirty="0">
                <a:solidFill>
                  <a:schemeClr val="tx1">
                    <a:lumMod val="65000"/>
                    <a:lumOff val="35000"/>
                  </a:schemeClr>
                </a:solidFill>
              </a:rPr>
              <a:t>The process of constructing software</a:t>
            </a:r>
          </a:p>
          <a:p>
            <a:pPr lvl="1">
              <a:buClr>
                <a:schemeClr val="accent1"/>
              </a:buClr>
              <a:buFont typeface="Arial" charset="0"/>
              <a:buChar char="•"/>
            </a:pPr>
            <a:r>
              <a:rPr lang="en-US" sz="2400" dirty="0">
                <a:solidFill>
                  <a:schemeClr val="tx1">
                    <a:lumMod val="65000"/>
                    <a:lumOff val="35000"/>
                  </a:schemeClr>
                </a:solidFill>
              </a:rPr>
              <a:t>Phases of development other than programming</a:t>
            </a:r>
          </a:p>
          <a:p>
            <a:pPr lvl="1">
              <a:buClr>
                <a:schemeClr val="accent1"/>
              </a:buClr>
              <a:buFont typeface="Arial" charset="0"/>
              <a:buChar char="•"/>
            </a:pPr>
            <a:r>
              <a:rPr lang="en-US" sz="2400" dirty="0">
                <a:solidFill>
                  <a:schemeClr val="tx1">
                    <a:lumMod val="65000"/>
                    <a:lumOff val="35000"/>
                  </a:schemeClr>
                </a:solidFill>
              </a:rPr>
              <a:t>Principles and qualities of enduring value</a:t>
            </a:r>
          </a:p>
          <a:p>
            <a:pPr>
              <a:buClr>
                <a:schemeClr val="accent1"/>
              </a:buClr>
              <a:buFont typeface="Arial" charset="0"/>
              <a:buChar char="•"/>
            </a:pPr>
            <a:r>
              <a:rPr lang="en-US" sz="2600" dirty="0">
                <a:solidFill>
                  <a:schemeClr val="tx1">
                    <a:lumMod val="65000"/>
                    <a:lumOff val="35000"/>
                  </a:schemeClr>
                </a:solidFill>
              </a:rPr>
              <a:t>Also of (lesser) interest in this course</a:t>
            </a:r>
          </a:p>
          <a:p>
            <a:pPr lvl="1">
              <a:buClr>
                <a:schemeClr val="accent1"/>
              </a:buClr>
              <a:buFont typeface="Arial" charset="0"/>
              <a:buChar char="•"/>
            </a:pPr>
            <a:r>
              <a:rPr lang="en-US" sz="2400" dirty="0">
                <a:solidFill>
                  <a:schemeClr val="tx1">
                    <a:lumMod val="65000"/>
                    <a:lumOff val="35000"/>
                  </a:schemeClr>
                </a:solidFill>
              </a:rPr>
              <a:t>Managing and scheduling software development teams</a:t>
            </a:r>
          </a:p>
          <a:p>
            <a:pPr lvl="1">
              <a:buClr>
                <a:schemeClr val="accent1"/>
              </a:buClr>
              <a:buFont typeface="Arial" charset="0"/>
              <a:buChar char="•"/>
            </a:pPr>
            <a:r>
              <a:rPr lang="en-US" sz="2400" dirty="0">
                <a:solidFill>
                  <a:schemeClr val="tx1">
                    <a:lumMod val="65000"/>
                    <a:lumOff val="35000"/>
                  </a:schemeClr>
                </a:solidFill>
              </a:rPr>
              <a:t>Making money – business models</a:t>
            </a:r>
          </a:p>
          <a:p>
            <a:pPr lvl="1">
              <a:buClr>
                <a:schemeClr val="accent1"/>
              </a:buClr>
              <a:buFont typeface="Arial" charset="0"/>
              <a:buChar char="•"/>
            </a:pPr>
            <a:r>
              <a:rPr lang="en-US" sz="2400" dirty="0">
                <a:solidFill>
                  <a:schemeClr val="tx1">
                    <a:lumMod val="65000"/>
                    <a:lumOff val="35000"/>
                  </a:schemeClr>
                </a:solidFill>
              </a:rPr>
              <a:t>Software’s impact on users, organization, and society</a:t>
            </a:r>
          </a:p>
        </p:txBody>
      </p:sp>
    </p:spTree>
    <p:extLst>
      <p:ext uri="{BB962C8B-B14F-4D97-AF65-F5344CB8AC3E}">
        <p14:creationId xmlns:p14="http://schemas.microsoft.com/office/powerpoint/2010/main" val="210903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Process of Constructing Software</a:t>
            </a:r>
          </a:p>
        </p:txBody>
      </p:sp>
      <p:pic>
        <p:nvPicPr>
          <p:cNvPr id="4" name="Picture 2" descr="http://blog.hydro4ge.com/wp-content/uploads/2007/12/h4_waterf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904999"/>
            <a:ext cx="4800600" cy="48006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0753787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Phases of Development other than Programming</a:t>
            </a:r>
          </a:p>
        </p:txBody>
      </p:sp>
      <p:pic>
        <p:nvPicPr>
          <p:cNvPr id="5" name="Picture 4"/>
          <p:cNvPicPr>
            <a:picLocks noChangeAspect="1"/>
          </p:cNvPicPr>
          <p:nvPr/>
        </p:nvPicPr>
        <p:blipFill>
          <a:blip r:embed="rId2"/>
          <a:stretch>
            <a:fillRect/>
          </a:stretch>
        </p:blipFill>
        <p:spPr>
          <a:xfrm>
            <a:off x="228600" y="1853248"/>
            <a:ext cx="4541974" cy="2815273"/>
          </a:xfrm>
          <a:prstGeom prst="rect">
            <a:avLst/>
          </a:prstGeom>
        </p:spPr>
      </p:pic>
      <p:pic>
        <p:nvPicPr>
          <p:cNvPr id="7" name="Picture 6"/>
          <p:cNvPicPr>
            <a:picLocks noChangeAspect="1"/>
          </p:cNvPicPr>
          <p:nvPr/>
        </p:nvPicPr>
        <p:blipFill>
          <a:blip r:embed="rId3"/>
          <a:stretch>
            <a:fillRect/>
          </a:stretch>
        </p:blipFill>
        <p:spPr>
          <a:xfrm>
            <a:off x="5105400" y="1873057"/>
            <a:ext cx="3634853" cy="2795464"/>
          </a:xfrm>
          <a:prstGeom prst="rect">
            <a:avLst/>
          </a:prstGeom>
        </p:spPr>
      </p:pic>
      <p:pic>
        <p:nvPicPr>
          <p:cNvPr id="4" name="Picture 2" descr="http://www.agilemodeling.com/images/models/classDiagramInheritan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2189" y="3886200"/>
            <a:ext cx="5120637" cy="2743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888457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and qualities of enduring value</a:t>
            </a:r>
          </a:p>
        </p:txBody>
      </p:sp>
      <p:sp>
        <p:nvSpPr>
          <p:cNvPr id="4" name="Rectangle 3"/>
          <p:cNvSpPr/>
          <p:nvPr/>
        </p:nvSpPr>
        <p:spPr>
          <a:xfrm rot="21066582">
            <a:off x="6699" y="2113409"/>
            <a:ext cx="5212299" cy="923330"/>
          </a:xfrm>
          <a:prstGeom prst="rect">
            <a:avLst/>
          </a:prstGeom>
          <a:noFill/>
        </p:spPr>
        <p:txBody>
          <a:bodyPr wrap="square" lIns="91440" tIns="45720" rIns="91440" bIns="45720">
            <a:spAutoFit/>
          </a:bodyPr>
          <a:lstStyle/>
          <a:p>
            <a:pPr algn="ctr"/>
            <a:r>
              <a:rPr 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Correctness!</a:t>
            </a:r>
          </a:p>
        </p:txBody>
      </p:sp>
      <p:sp>
        <p:nvSpPr>
          <p:cNvPr id="5" name="Rectangle 4"/>
          <p:cNvSpPr/>
          <p:nvPr/>
        </p:nvSpPr>
        <p:spPr>
          <a:xfrm rot="21116788">
            <a:off x="4196127" y="3311007"/>
            <a:ext cx="4907393" cy="923330"/>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54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MODULARITY</a:t>
            </a:r>
          </a:p>
        </p:txBody>
      </p:sp>
      <p:sp>
        <p:nvSpPr>
          <p:cNvPr id="6" name="Rectangle 5"/>
          <p:cNvSpPr/>
          <p:nvPr/>
        </p:nvSpPr>
        <p:spPr>
          <a:xfrm rot="21326405">
            <a:off x="16933" y="5181602"/>
            <a:ext cx="4907393" cy="923330"/>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5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Usability</a:t>
            </a:r>
            <a:endParaRPr lang="en-US" sz="54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7" name="Rectangle 6"/>
          <p:cNvSpPr/>
          <p:nvPr/>
        </p:nvSpPr>
        <p:spPr>
          <a:xfrm rot="697225">
            <a:off x="3928900" y="4828181"/>
            <a:ext cx="4907393" cy="923330"/>
          </a:xfrm>
          <a:prstGeom prst="rect">
            <a:avLst/>
          </a:prstGeom>
          <a:noFill/>
        </p:spPr>
        <p:txBody>
          <a:bodyPr wrap="square" lIns="91440" tIns="45720" rIns="91440" bIns="45720">
            <a:spAutoFit/>
          </a:bodyPr>
          <a:lstStyle/>
          <a:p>
            <a:pPr algn="ctr"/>
            <a:r>
              <a:rPr lang="en-US" sz="54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Efficiency</a:t>
            </a:r>
          </a:p>
        </p:txBody>
      </p:sp>
      <p:sp>
        <p:nvSpPr>
          <p:cNvPr id="8" name="Rectangle 7"/>
          <p:cNvSpPr/>
          <p:nvPr/>
        </p:nvSpPr>
        <p:spPr>
          <a:xfrm rot="436350">
            <a:off x="-152400" y="3581402"/>
            <a:ext cx="4907393" cy="1754327"/>
          </a:xfrm>
          <a:prstGeom prst="rect">
            <a:avLst/>
          </a:prstGeom>
          <a:noFill/>
          <a:scene3d>
            <a:camera prst="orthographicFront">
              <a:rot lat="0" lon="0" rev="0"/>
            </a:camera>
            <a:lightRig rig="contrasting" dir="t">
              <a:rot lat="0" lon="0" rev="4500000"/>
            </a:lightRig>
          </a:scene3d>
          <a:sp3d>
            <a:bevelT prst="relaxedInset"/>
          </a:sp3d>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Adaptability</a:t>
            </a:r>
          </a:p>
          <a:p>
            <a:pPr algn="ctr"/>
            <a:endParaRPr lang="en-US" sz="5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9" name="Rectangle 8"/>
          <p:cNvSpPr/>
          <p:nvPr/>
        </p:nvSpPr>
        <p:spPr>
          <a:xfrm>
            <a:off x="4236607" y="2133602"/>
            <a:ext cx="4907393" cy="923330"/>
          </a:xfrm>
          <a:prstGeom prst="rect">
            <a:avLst/>
          </a:prstGeom>
          <a:noFill/>
        </p:spPr>
        <p:txBody>
          <a:bodyPr wrap="squar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US" sz="54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Reliability</a:t>
            </a:r>
          </a:p>
        </p:txBody>
      </p:sp>
    </p:spTree>
    <p:extLst>
      <p:ext uri="{BB962C8B-B14F-4D97-AF65-F5344CB8AC3E}">
        <p14:creationId xmlns:p14="http://schemas.microsoft.com/office/powerpoint/2010/main" val="17547191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lnSpcReduction="10000"/>
          </a:bodyPr>
          <a:lstStyle/>
          <a:p>
            <a:pPr>
              <a:buClr>
                <a:schemeClr val="accent1"/>
              </a:buClr>
              <a:buFont typeface="Arial" charset="0"/>
              <a:buChar char="•"/>
            </a:pPr>
            <a:r>
              <a:rPr lang="en-US" dirty="0">
                <a:solidFill>
                  <a:schemeClr val="tx1">
                    <a:lumMod val="65000"/>
                    <a:lumOff val="35000"/>
                  </a:schemeClr>
                </a:solidFill>
              </a:rPr>
              <a:t>Software is everywhere</a:t>
            </a:r>
          </a:p>
          <a:p>
            <a:pPr lvl="1">
              <a:buClr>
                <a:schemeClr val="accent1"/>
              </a:buClr>
              <a:buFont typeface="Arial" charset="0"/>
              <a:buChar char="•"/>
            </a:pPr>
            <a:r>
              <a:rPr lang="en-US" dirty="0">
                <a:solidFill>
                  <a:schemeClr val="tx1">
                    <a:lumMod val="65000"/>
                    <a:lumOff val="35000"/>
                  </a:schemeClr>
                </a:solidFill>
              </a:rPr>
              <a:t>Cars, medical field, politics, military, space, disaster response, refugee crisis, movies, games, law enforcement, college life, …</a:t>
            </a:r>
          </a:p>
          <a:p>
            <a:pPr>
              <a:buClr>
                <a:schemeClr val="accent1"/>
              </a:buClr>
              <a:buFont typeface="Arial" charset="0"/>
              <a:buChar char="•"/>
            </a:pPr>
            <a:r>
              <a:rPr lang="en-US" dirty="0">
                <a:solidFill>
                  <a:schemeClr val="tx1">
                    <a:lumMod val="65000"/>
                    <a:lumOff val="35000"/>
                  </a:schemeClr>
                </a:solidFill>
              </a:rPr>
              <a:t>Software is…</a:t>
            </a:r>
          </a:p>
          <a:p>
            <a:pPr lvl="1">
              <a:buClr>
                <a:schemeClr val="accent1"/>
              </a:buClr>
              <a:buFont typeface="Arial" charset="0"/>
              <a:buChar char="•"/>
            </a:pPr>
            <a:r>
              <a:rPr lang="en-US" dirty="0">
                <a:solidFill>
                  <a:schemeClr val="tx1">
                    <a:lumMod val="65000"/>
                    <a:lumOff val="35000"/>
                  </a:schemeClr>
                </a:solidFill>
              </a:rPr>
              <a:t>exciting, fun, versatile, helpful, harmful</a:t>
            </a:r>
          </a:p>
          <a:p>
            <a:pPr lvl="1">
              <a:buClr>
                <a:schemeClr val="accent1"/>
              </a:buClr>
              <a:buFont typeface="Arial" charset="0"/>
              <a:buChar char="•"/>
            </a:pPr>
            <a:r>
              <a:rPr lang="en-US" dirty="0">
                <a:solidFill>
                  <a:schemeClr val="tx1">
                    <a:lumMod val="65000"/>
                    <a:lumOff val="35000"/>
                  </a:schemeClr>
                </a:solidFill>
              </a:rPr>
              <a:t>large, built by teams, long-lived, multi-version, complex</a:t>
            </a:r>
          </a:p>
          <a:p>
            <a:pPr>
              <a:buClr>
                <a:schemeClr val="accent1"/>
              </a:buClr>
              <a:buFont typeface="Arial" charset="0"/>
              <a:buChar char="•"/>
            </a:pPr>
            <a:r>
              <a:rPr lang="en-US" dirty="0">
                <a:solidFill>
                  <a:schemeClr val="tx1">
                    <a:lumMod val="65000"/>
                    <a:lumOff val="35000"/>
                  </a:schemeClr>
                </a:solidFill>
              </a:rPr>
              <a:t>Informatics 43 definition of software engineering</a:t>
            </a:r>
          </a:p>
          <a:p>
            <a:pPr lvl="1">
              <a:buClr>
                <a:schemeClr val="accent1"/>
              </a:buClr>
              <a:buFont typeface="Arial" charset="0"/>
              <a:buChar char="•"/>
            </a:pPr>
            <a:r>
              <a:rPr lang="en-US" dirty="0">
                <a:solidFill>
                  <a:schemeClr val="tx1">
                    <a:lumMod val="65000"/>
                    <a:lumOff val="35000"/>
                  </a:schemeClr>
                </a:solidFill>
              </a:rPr>
              <a:t>The process of constructing software</a:t>
            </a:r>
          </a:p>
          <a:p>
            <a:pPr lvl="1">
              <a:buClr>
                <a:schemeClr val="accent1"/>
              </a:buClr>
              <a:buFont typeface="Arial" charset="0"/>
              <a:buChar char="•"/>
            </a:pPr>
            <a:r>
              <a:rPr lang="en-US" dirty="0">
                <a:solidFill>
                  <a:schemeClr val="tx1">
                    <a:lumMod val="65000"/>
                    <a:lumOff val="35000"/>
                  </a:schemeClr>
                </a:solidFill>
              </a:rPr>
              <a:t>Phases of development other than programing</a:t>
            </a:r>
          </a:p>
          <a:p>
            <a:pPr lvl="1">
              <a:buClr>
                <a:schemeClr val="accent1"/>
              </a:buClr>
              <a:buFont typeface="Arial" charset="0"/>
              <a:buChar char="•"/>
            </a:pPr>
            <a:r>
              <a:rPr lang="en-US" dirty="0">
                <a:solidFill>
                  <a:schemeClr val="tx1">
                    <a:lumMod val="65000"/>
                    <a:lumOff val="35000"/>
                  </a:schemeClr>
                </a:solidFill>
              </a:rPr>
              <a:t>Principles and qualities of enduring value</a:t>
            </a:r>
          </a:p>
          <a:p>
            <a:pPr lvl="1">
              <a:buClr>
                <a:schemeClr val="accent1"/>
              </a:buClr>
              <a:buFont typeface="Arial" charset="0"/>
              <a:buChar char="•"/>
            </a:pPr>
            <a:endParaRPr lang="en-US" dirty="0">
              <a:solidFill>
                <a:schemeClr val="tx1">
                  <a:lumMod val="65000"/>
                  <a:lumOff val="35000"/>
                </a:schemeClr>
              </a:solidFill>
            </a:endParaRPr>
          </a:p>
        </p:txBody>
      </p:sp>
    </p:spTree>
    <p:extLst>
      <p:ext uri="{BB962C8B-B14F-4D97-AF65-F5344CB8AC3E}">
        <p14:creationId xmlns:p14="http://schemas.microsoft.com/office/powerpoint/2010/main" val="345599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Basics (II)</a:t>
            </a:r>
          </a:p>
        </p:txBody>
      </p:sp>
      <p:sp>
        <p:nvSpPr>
          <p:cNvPr id="3" name="Content Placeholder 2"/>
          <p:cNvSpPr>
            <a:spLocks noGrp="1"/>
          </p:cNvSpPr>
          <p:nvPr>
            <p:ph idx="1"/>
          </p:nvPr>
        </p:nvSpPr>
        <p:spPr/>
        <p:txBody>
          <a:bodyPr>
            <a:noAutofit/>
          </a:bodyPr>
          <a:lstStyle/>
          <a:p>
            <a:pPr>
              <a:buClr>
                <a:schemeClr val="accent1"/>
              </a:buClr>
              <a:buFont typeface="Arial" charset="0"/>
              <a:buChar char="•"/>
            </a:pPr>
            <a:r>
              <a:rPr lang="en-US" dirty="0">
                <a:solidFill>
                  <a:schemeClr val="tx1">
                    <a:lumMod val="65000"/>
                    <a:lumOff val="35000"/>
                  </a:schemeClr>
                </a:solidFill>
              </a:rPr>
              <a:t>My office hours</a:t>
            </a:r>
          </a:p>
          <a:p>
            <a:pPr lvl="1">
              <a:buClr>
                <a:schemeClr val="accent1"/>
              </a:buClr>
              <a:buFont typeface="Arial" charset="0"/>
              <a:buChar char="•"/>
            </a:pPr>
            <a:r>
              <a:rPr lang="en-US" dirty="0">
                <a:solidFill>
                  <a:schemeClr val="tx1">
                    <a:lumMod val="65000"/>
                    <a:lumOff val="35000"/>
                  </a:schemeClr>
                </a:solidFill>
              </a:rPr>
              <a:t>Tuesdays 3:45-4:45pm DBH 5221</a:t>
            </a:r>
          </a:p>
          <a:p>
            <a:pPr>
              <a:buClr>
                <a:schemeClr val="accent1"/>
              </a:buClr>
              <a:buFont typeface="Arial" charset="0"/>
              <a:buChar char="•"/>
            </a:pPr>
            <a:r>
              <a:rPr lang="en-US" dirty="0">
                <a:solidFill>
                  <a:schemeClr val="tx1">
                    <a:lumMod val="65000"/>
                    <a:lumOff val="35000"/>
                  </a:schemeClr>
                </a:solidFill>
              </a:rPr>
              <a:t>TA/reader office hours </a:t>
            </a:r>
          </a:p>
          <a:p>
            <a:pPr lvl="1">
              <a:buClr>
                <a:schemeClr val="accent1"/>
              </a:buClr>
              <a:buFont typeface="Arial" charset="0"/>
              <a:buChar char="•"/>
            </a:pPr>
            <a:r>
              <a:rPr lang="en-US" dirty="0">
                <a:solidFill>
                  <a:schemeClr val="tx1">
                    <a:lumMod val="65000"/>
                    <a:lumOff val="35000"/>
                  </a:schemeClr>
                </a:solidFill>
              </a:rPr>
              <a:t>TBA, see Website</a:t>
            </a:r>
          </a:p>
          <a:p>
            <a:pPr>
              <a:buClr>
                <a:schemeClr val="accent1"/>
              </a:buClr>
              <a:buFont typeface="Arial" charset="0"/>
              <a:buChar char="•"/>
            </a:pPr>
            <a:r>
              <a:rPr lang="en-US" dirty="0">
                <a:solidFill>
                  <a:schemeClr val="tx1">
                    <a:lumMod val="65000"/>
                    <a:lumOff val="35000"/>
                  </a:schemeClr>
                </a:solidFill>
              </a:rPr>
              <a:t>Questions and announcements</a:t>
            </a:r>
          </a:p>
          <a:p>
            <a:pPr lvl="1">
              <a:buClr>
                <a:schemeClr val="accent1"/>
              </a:buClr>
              <a:buFont typeface="Arial" charset="0"/>
              <a:buChar char="•"/>
            </a:pPr>
            <a:r>
              <a:rPr lang="en-US" dirty="0">
                <a:solidFill>
                  <a:schemeClr val="tx1">
                    <a:lumMod val="65000"/>
                    <a:lumOff val="35000"/>
                  </a:schemeClr>
                </a:solidFill>
              </a:rPr>
              <a:t>Piazza: http://piazza.com/uci/spring2018/in4matx43lecb</a:t>
            </a:r>
          </a:p>
          <a:p>
            <a:pPr lvl="1">
              <a:buClr>
                <a:schemeClr val="accent1"/>
              </a:buClr>
              <a:buFont typeface="Arial" charset="0"/>
              <a:buChar char="•"/>
            </a:pPr>
            <a:r>
              <a:rPr lang="en-US" dirty="0">
                <a:solidFill>
                  <a:schemeClr val="tx1">
                    <a:lumMod val="65000"/>
                    <a:lumOff val="35000"/>
                  </a:schemeClr>
                </a:solidFill>
              </a:rPr>
              <a:t>Email or in class</a:t>
            </a:r>
          </a:p>
          <a:p>
            <a:pPr lvl="1">
              <a:buClr>
                <a:schemeClr val="accent1"/>
              </a:buClr>
              <a:buFont typeface="Arial" charset="0"/>
              <a:buChar char="•"/>
            </a:pPr>
            <a:r>
              <a:rPr lang="en-US" dirty="0">
                <a:solidFill>
                  <a:schemeClr val="tx1">
                    <a:lumMod val="65000"/>
                    <a:lumOff val="35000"/>
                  </a:schemeClr>
                </a:solidFill>
              </a:rPr>
              <a:t>Canvas announcements</a:t>
            </a:r>
          </a:p>
          <a:p>
            <a:pPr>
              <a:buClr>
                <a:schemeClr val="accent1"/>
              </a:buClr>
              <a:buFont typeface="Arial" charset="0"/>
              <a:buChar char="•"/>
            </a:pPr>
            <a:r>
              <a:rPr lang="en-US" dirty="0">
                <a:solidFill>
                  <a:schemeClr val="tx1">
                    <a:lumMod val="65000"/>
                    <a:lumOff val="35000"/>
                  </a:schemeClr>
                </a:solidFill>
              </a:rPr>
              <a:t>Required textbook</a:t>
            </a:r>
          </a:p>
          <a:p>
            <a:pPr lvl="1">
              <a:buClr>
                <a:schemeClr val="accent1"/>
              </a:buClr>
              <a:buFont typeface="Arial" charset="0"/>
              <a:buChar char="•"/>
            </a:pPr>
            <a:r>
              <a:rPr lang="en-US" dirty="0" err="1">
                <a:solidFill>
                  <a:schemeClr val="tx1">
                    <a:lumMod val="65000"/>
                    <a:lumOff val="35000"/>
                  </a:schemeClr>
                </a:solidFill>
              </a:rPr>
              <a:t>Tsui</a:t>
            </a:r>
            <a:r>
              <a:rPr lang="en-US" dirty="0">
                <a:solidFill>
                  <a:schemeClr val="tx1">
                    <a:lumMod val="65000"/>
                    <a:lumOff val="35000"/>
                  </a:schemeClr>
                </a:solidFill>
              </a:rPr>
              <a:t>, </a:t>
            </a:r>
            <a:r>
              <a:rPr lang="en-US" dirty="0" err="1">
                <a:solidFill>
                  <a:schemeClr val="tx1">
                    <a:lumMod val="65000"/>
                    <a:lumOff val="35000"/>
                  </a:schemeClr>
                </a:solidFill>
              </a:rPr>
              <a:t>Karam</a:t>
            </a:r>
            <a:r>
              <a:rPr lang="en-US" dirty="0">
                <a:solidFill>
                  <a:schemeClr val="tx1">
                    <a:lumMod val="65000"/>
                    <a:lumOff val="35000"/>
                  </a:schemeClr>
                </a:solidFill>
              </a:rPr>
              <a:t>, Bernal, "Essentials of Software Engineering," Fourth Edition</a:t>
            </a:r>
          </a:p>
        </p:txBody>
      </p:sp>
    </p:spTree>
    <p:extLst>
      <p:ext uri="{BB962C8B-B14F-4D97-AF65-F5344CB8AC3E}">
        <p14:creationId xmlns:p14="http://schemas.microsoft.com/office/powerpoint/2010/main" val="19692663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Time</a:t>
            </a:r>
          </a:p>
        </p:txBody>
      </p:sp>
      <p:sp>
        <p:nvSpPr>
          <p:cNvPr id="3" name="Content Placeholder 2"/>
          <p:cNvSpPr>
            <a:spLocks noGrp="1"/>
          </p:cNvSpPr>
          <p:nvPr>
            <p:ph idx="1"/>
          </p:nvPr>
        </p:nvSpPr>
        <p:spPr/>
        <p:txBody>
          <a:bodyPr>
            <a:normAutofit/>
          </a:bodyPr>
          <a:lstStyle/>
          <a:p>
            <a:pPr>
              <a:buClr>
                <a:schemeClr val="accent1"/>
              </a:buClr>
              <a:buFont typeface="Arial" charset="0"/>
              <a:buChar char="•"/>
            </a:pPr>
            <a:r>
              <a:rPr lang="en-US" sz="2400" dirty="0">
                <a:solidFill>
                  <a:schemeClr val="tx1">
                    <a:lumMod val="65000"/>
                    <a:lumOff val="35000"/>
                  </a:schemeClr>
                </a:solidFill>
              </a:rPr>
              <a:t>More on “what is software engineering?”</a:t>
            </a:r>
          </a:p>
          <a:p>
            <a:pPr>
              <a:buClr>
                <a:schemeClr val="accent1"/>
              </a:buClr>
              <a:buFont typeface="Arial" charset="0"/>
              <a:buChar char="•"/>
            </a:pPr>
            <a:r>
              <a:rPr lang="en-US" sz="2400" dirty="0">
                <a:solidFill>
                  <a:schemeClr val="tx1">
                    <a:lumMod val="65000"/>
                    <a:lumOff val="35000"/>
                  </a:schemeClr>
                </a:solidFill>
              </a:rPr>
              <a:t>Brooks’ “No Silver Bullet”</a:t>
            </a:r>
          </a:p>
          <a:p>
            <a:pPr>
              <a:buClr>
                <a:schemeClr val="accent1"/>
              </a:buClr>
              <a:buFont typeface="Arial" charset="0"/>
              <a:buChar char="•"/>
            </a:pPr>
            <a:r>
              <a:rPr lang="en-US" sz="2400" dirty="0">
                <a:solidFill>
                  <a:schemeClr val="tx1">
                    <a:lumMod val="65000"/>
                    <a:lumOff val="35000"/>
                  </a:schemeClr>
                </a:solidFill>
              </a:rPr>
              <a:t>Complete assigned readings before Thursday</a:t>
            </a:r>
          </a:p>
        </p:txBody>
      </p:sp>
    </p:spTree>
    <p:extLst>
      <p:ext uri="{BB962C8B-B14F-4D97-AF65-F5344CB8AC3E}">
        <p14:creationId xmlns:p14="http://schemas.microsoft.com/office/powerpoint/2010/main" val="1691987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Quizzes</a:t>
            </a:r>
          </a:p>
        </p:txBody>
      </p:sp>
      <p:sp>
        <p:nvSpPr>
          <p:cNvPr id="3" name="Content Placeholder 2"/>
          <p:cNvSpPr>
            <a:spLocks noGrp="1"/>
          </p:cNvSpPr>
          <p:nvPr>
            <p:ph idx="1"/>
          </p:nvPr>
        </p:nvSpPr>
        <p:spPr/>
        <p:txBody>
          <a:bodyPr>
            <a:normAutofit/>
          </a:bodyPr>
          <a:lstStyle/>
          <a:p>
            <a:pPr>
              <a:buClr>
                <a:schemeClr val="accent1"/>
              </a:buClr>
              <a:buFont typeface="Arial" charset="0"/>
              <a:buChar char="•"/>
            </a:pPr>
            <a:r>
              <a:rPr lang="en-US" sz="2400" dirty="0">
                <a:solidFill>
                  <a:schemeClr val="tx1">
                    <a:lumMod val="65000"/>
                    <a:lumOff val="35000"/>
                  </a:schemeClr>
                </a:solidFill>
              </a:rPr>
              <a:t>6 quizzes (see schedule)</a:t>
            </a:r>
          </a:p>
          <a:p>
            <a:pPr>
              <a:buClr>
                <a:schemeClr val="accent1"/>
              </a:buClr>
              <a:buFont typeface="Arial" charset="0"/>
              <a:buChar char="•"/>
            </a:pPr>
            <a:r>
              <a:rPr lang="en-US" sz="2400" dirty="0">
                <a:solidFill>
                  <a:schemeClr val="tx1">
                    <a:lumMod val="65000"/>
                    <a:lumOff val="35000"/>
                  </a:schemeClr>
                </a:solidFill>
              </a:rPr>
              <a:t>Usually held last 20 minutes of class</a:t>
            </a:r>
          </a:p>
          <a:p>
            <a:pPr>
              <a:buClr>
                <a:schemeClr val="accent1"/>
              </a:buClr>
              <a:buFont typeface="Arial" charset="0"/>
              <a:buChar char="•"/>
            </a:pPr>
            <a:r>
              <a:rPr lang="en-US" sz="2400" dirty="0">
                <a:solidFill>
                  <a:schemeClr val="tx1">
                    <a:lumMod val="65000"/>
                    <a:lumOff val="35000"/>
                  </a:schemeClr>
                </a:solidFill>
              </a:rPr>
              <a:t>Additional quizzes may be given without prior notice, and the time and length of the quizzes may change</a:t>
            </a:r>
          </a:p>
          <a:p>
            <a:pPr>
              <a:buClr>
                <a:schemeClr val="accent1"/>
              </a:buClr>
              <a:buFont typeface="Arial" charset="0"/>
              <a:buChar char="•"/>
            </a:pPr>
            <a:r>
              <a:rPr lang="en-US" sz="2400" dirty="0">
                <a:solidFill>
                  <a:schemeClr val="tx1">
                    <a:lumMod val="65000"/>
                    <a:lumOff val="35000"/>
                  </a:schemeClr>
                </a:solidFill>
              </a:rPr>
              <a:t>Quiz answers will be given orally, in class, each lecture after a quiz</a:t>
            </a:r>
          </a:p>
        </p:txBody>
      </p:sp>
    </p:spTree>
    <p:extLst>
      <p:ext uri="{BB962C8B-B14F-4D97-AF65-F5344CB8AC3E}">
        <p14:creationId xmlns:p14="http://schemas.microsoft.com/office/powerpoint/2010/main" val="254593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 (I)</a:t>
            </a:r>
          </a:p>
        </p:txBody>
      </p:sp>
      <p:sp>
        <p:nvSpPr>
          <p:cNvPr id="3" name="Content Placeholder 2"/>
          <p:cNvSpPr>
            <a:spLocks noGrp="1"/>
          </p:cNvSpPr>
          <p:nvPr>
            <p:ph idx="1"/>
          </p:nvPr>
        </p:nvSpPr>
        <p:spPr/>
        <p:txBody>
          <a:bodyPr>
            <a:normAutofit/>
          </a:bodyPr>
          <a:lstStyle/>
          <a:p>
            <a:pPr>
              <a:buClr>
                <a:schemeClr val="accent1"/>
              </a:buClr>
              <a:buFont typeface="Arial" charset="0"/>
              <a:buChar char="•"/>
            </a:pPr>
            <a:r>
              <a:rPr lang="en-US" sz="2400" dirty="0">
                <a:solidFill>
                  <a:schemeClr val="tx1">
                    <a:lumMod val="65000"/>
                    <a:lumOff val="35000"/>
                  </a:schemeClr>
                </a:solidFill>
              </a:rPr>
              <a:t>Quizzes: 10% </a:t>
            </a:r>
          </a:p>
          <a:p>
            <a:pPr lvl="1">
              <a:buClr>
                <a:schemeClr val="accent1"/>
              </a:buClr>
              <a:buFont typeface="Arial" charset="0"/>
              <a:buChar char="•"/>
            </a:pPr>
            <a:r>
              <a:rPr lang="en-US" sz="2000" dirty="0">
                <a:solidFill>
                  <a:schemeClr val="tx1">
                    <a:lumMod val="65000"/>
                    <a:lumOff val="35000"/>
                  </a:schemeClr>
                </a:solidFill>
              </a:rPr>
              <a:t>Lowest score dropped</a:t>
            </a:r>
          </a:p>
          <a:p>
            <a:pPr>
              <a:buClr>
                <a:schemeClr val="accent1"/>
              </a:buClr>
              <a:buFont typeface="Arial" charset="0"/>
              <a:buChar char="•"/>
            </a:pPr>
            <a:r>
              <a:rPr lang="en-US" sz="2400" dirty="0">
                <a:solidFill>
                  <a:schemeClr val="tx1">
                    <a:lumMod val="65000"/>
                    <a:lumOff val="35000"/>
                  </a:schemeClr>
                </a:solidFill>
              </a:rPr>
              <a:t>Midterm: 25%</a:t>
            </a:r>
          </a:p>
          <a:p>
            <a:pPr>
              <a:buClr>
                <a:schemeClr val="accent1"/>
              </a:buClr>
              <a:buFont typeface="Arial" charset="0"/>
              <a:buChar char="•"/>
            </a:pPr>
            <a:r>
              <a:rPr lang="en-US" sz="2400" dirty="0">
                <a:solidFill>
                  <a:schemeClr val="tx1">
                    <a:lumMod val="65000"/>
                    <a:lumOff val="35000"/>
                  </a:schemeClr>
                </a:solidFill>
              </a:rPr>
              <a:t>Final: 25%</a:t>
            </a:r>
          </a:p>
          <a:p>
            <a:pPr>
              <a:buClr>
                <a:schemeClr val="accent1"/>
              </a:buClr>
              <a:buFont typeface="Arial" charset="0"/>
              <a:buChar char="•"/>
            </a:pPr>
            <a:r>
              <a:rPr lang="en-US" sz="2400" dirty="0">
                <a:solidFill>
                  <a:schemeClr val="tx1">
                    <a:lumMod val="65000"/>
                    <a:lumOff val="35000"/>
                  </a:schemeClr>
                </a:solidFill>
              </a:rPr>
              <a:t>Three </a:t>
            </a:r>
            <a:r>
              <a:rPr lang="en-US" sz="2400" dirty="0" err="1">
                <a:solidFill>
                  <a:schemeClr val="tx1">
                    <a:lumMod val="65000"/>
                    <a:lumOff val="35000"/>
                  </a:schemeClr>
                </a:solidFill>
              </a:rPr>
              <a:t>homeworks</a:t>
            </a:r>
            <a:r>
              <a:rPr lang="en-US" sz="2400" dirty="0">
                <a:solidFill>
                  <a:schemeClr val="tx1">
                    <a:lumMod val="65000"/>
                    <a:lumOff val="35000"/>
                  </a:schemeClr>
                </a:solidFill>
              </a:rPr>
              <a:t>: 36% (12% each)</a:t>
            </a:r>
          </a:p>
          <a:p>
            <a:pPr>
              <a:buClr>
                <a:schemeClr val="accent1"/>
              </a:buClr>
              <a:buFont typeface="Arial" charset="0"/>
              <a:buChar char="•"/>
            </a:pPr>
            <a:r>
              <a:rPr lang="en-US" sz="2400" dirty="0">
                <a:solidFill>
                  <a:schemeClr val="tx1">
                    <a:lumMod val="65000"/>
                    <a:lumOff val="35000"/>
                  </a:schemeClr>
                </a:solidFill>
              </a:rPr>
              <a:t>Class attendance and participation: 4%</a:t>
            </a:r>
          </a:p>
          <a:p>
            <a:pPr>
              <a:buClr>
                <a:schemeClr val="accent1"/>
              </a:buClr>
              <a:buFont typeface="Arial" charset="0"/>
              <a:buChar char="•"/>
            </a:pPr>
            <a:r>
              <a:rPr lang="en-US" sz="2400" dirty="0">
                <a:solidFill>
                  <a:schemeClr val="tx1">
                    <a:lumMod val="65000"/>
                    <a:lumOff val="35000"/>
                  </a:schemeClr>
                </a:solidFill>
              </a:rPr>
              <a:t>Submitting the EEE course evaluation: 0.5% extra credit</a:t>
            </a:r>
          </a:p>
        </p:txBody>
      </p:sp>
    </p:spTree>
    <p:extLst>
      <p:ext uri="{BB962C8B-B14F-4D97-AF65-F5344CB8AC3E}">
        <p14:creationId xmlns:p14="http://schemas.microsoft.com/office/powerpoint/2010/main" val="1919723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dirty="0"/>
              <a:t>Grading (II)</a:t>
            </a:r>
          </a:p>
        </p:txBody>
      </p:sp>
      <p:sp>
        <p:nvSpPr>
          <p:cNvPr id="21506" name="Rectangle 3"/>
          <p:cNvSpPr>
            <a:spLocks noGrp="1" noChangeArrowheads="1"/>
          </p:cNvSpPr>
          <p:nvPr>
            <p:ph sz="quarter" idx="1"/>
          </p:nvPr>
        </p:nvSpPr>
        <p:spPr/>
        <p:txBody>
          <a:bodyPr>
            <a:normAutofit fontScale="85000" lnSpcReduction="10000"/>
          </a:bodyPr>
          <a:lstStyle/>
          <a:p>
            <a:pPr>
              <a:buClr>
                <a:schemeClr val="accent1"/>
              </a:buClr>
              <a:buFont typeface="Arial" charset="0"/>
              <a:buChar char="•"/>
            </a:pPr>
            <a:r>
              <a:rPr lang="en-US" sz="2400" dirty="0">
                <a:solidFill>
                  <a:schemeClr val="tx1">
                    <a:lumMod val="65000"/>
                    <a:lumOff val="35000"/>
                  </a:schemeClr>
                </a:solidFill>
              </a:rPr>
              <a:t>Performed by TA</a:t>
            </a:r>
          </a:p>
          <a:p>
            <a:pPr>
              <a:buClr>
                <a:schemeClr val="accent1"/>
              </a:buClr>
              <a:buFont typeface="Arial" charset="0"/>
              <a:buChar char="•"/>
            </a:pPr>
            <a:r>
              <a:rPr lang="en-US" sz="2400" dirty="0">
                <a:solidFill>
                  <a:schemeClr val="tx1">
                    <a:lumMod val="65000"/>
                    <a:lumOff val="35000"/>
                  </a:schemeClr>
                </a:solidFill>
              </a:rPr>
              <a:t>Double-checked by Professor</a:t>
            </a:r>
          </a:p>
          <a:p>
            <a:pPr>
              <a:buClr>
                <a:schemeClr val="accent1"/>
              </a:buClr>
              <a:buFont typeface="Arial" charset="0"/>
              <a:buChar char="•"/>
            </a:pPr>
            <a:r>
              <a:rPr lang="en-US" sz="2400" dirty="0">
                <a:solidFill>
                  <a:schemeClr val="tx1">
                    <a:lumMod val="65000"/>
                    <a:lumOff val="35000"/>
                  </a:schemeClr>
                </a:solidFill>
              </a:rPr>
              <a:t>Disagreements</a:t>
            </a:r>
          </a:p>
          <a:p>
            <a:pPr lvl="1">
              <a:buClr>
                <a:schemeClr val="accent1"/>
              </a:buClr>
              <a:buFont typeface="Arial" charset="0"/>
              <a:buChar char="•"/>
            </a:pPr>
            <a:r>
              <a:rPr lang="en-US" sz="2000" dirty="0">
                <a:solidFill>
                  <a:schemeClr val="tx1">
                    <a:lumMod val="65000"/>
                    <a:lumOff val="35000"/>
                  </a:schemeClr>
                </a:solidFill>
              </a:rPr>
              <a:t>Resolve with TA first, then with professor</a:t>
            </a:r>
          </a:p>
          <a:p>
            <a:pPr lvl="1">
              <a:buClr>
                <a:schemeClr val="accent1"/>
              </a:buClr>
              <a:buFont typeface="Arial" charset="0"/>
              <a:buChar char="•"/>
            </a:pPr>
            <a:r>
              <a:rPr lang="en-US" altLang="ja-JP" sz="2000" dirty="0">
                <a:solidFill>
                  <a:schemeClr val="tx1">
                    <a:lumMod val="65000"/>
                    <a:lumOff val="35000"/>
                  </a:schemeClr>
                </a:solidFill>
              </a:rPr>
              <a:t>If you believe a mistake has been made prepare the following before arranging a meeting with the TA</a:t>
            </a:r>
          </a:p>
          <a:p>
            <a:pPr lvl="2">
              <a:buClr>
                <a:schemeClr val="accent1"/>
              </a:buClr>
              <a:buFont typeface="Arial" charset="0"/>
              <a:buChar char="•"/>
            </a:pPr>
            <a:r>
              <a:rPr lang="en-US" sz="1800" dirty="0">
                <a:solidFill>
                  <a:schemeClr val="tx1">
                    <a:lumMod val="65000"/>
                    <a:lumOff val="35000"/>
                  </a:schemeClr>
                </a:solidFill>
              </a:rPr>
              <a:t>What is the mistake?</a:t>
            </a:r>
          </a:p>
          <a:p>
            <a:pPr lvl="2">
              <a:buClr>
                <a:schemeClr val="accent1"/>
              </a:buClr>
              <a:buFont typeface="Arial" charset="0"/>
              <a:buChar char="•"/>
            </a:pPr>
            <a:r>
              <a:rPr lang="en-US" sz="1800" dirty="0">
                <a:solidFill>
                  <a:schemeClr val="tx1">
                    <a:lumMod val="65000"/>
                    <a:lumOff val="35000"/>
                  </a:schemeClr>
                </a:solidFill>
              </a:rPr>
              <a:t>Why is it a mistake?</a:t>
            </a:r>
          </a:p>
          <a:p>
            <a:pPr lvl="2">
              <a:buClr>
                <a:schemeClr val="accent1"/>
              </a:buClr>
              <a:buFont typeface="Arial" charset="0"/>
              <a:buChar char="•"/>
            </a:pPr>
            <a:r>
              <a:rPr lang="en-US" sz="1800" dirty="0">
                <a:solidFill>
                  <a:schemeClr val="tx1">
                    <a:lumMod val="65000"/>
                    <a:lumOff val="35000"/>
                  </a:schemeClr>
                </a:solidFill>
              </a:rPr>
              <a:t>Support that demonstrates your arguments</a:t>
            </a:r>
          </a:p>
          <a:p>
            <a:pPr lvl="1">
              <a:buClr>
                <a:schemeClr val="accent1"/>
              </a:buClr>
              <a:buFont typeface="Arial" charset="0"/>
              <a:buChar char="•"/>
            </a:pPr>
            <a:r>
              <a:rPr lang="en-US" sz="2000" b="1" dirty="0">
                <a:solidFill>
                  <a:schemeClr val="tx1">
                    <a:lumMod val="65000"/>
                    <a:lumOff val="35000"/>
                  </a:schemeClr>
                </a:solidFill>
              </a:rPr>
              <a:t>You have one week from the time a grade is released to request a regrade. After that, all grades are final.</a:t>
            </a:r>
            <a:endParaRPr lang="en-US" sz="2000" dirty="0">
              <a:solidFill>
                <a:schemeClr val="tx1">
                  <a:lumMod val="65000"/>
                  <a:lumOff val="35000"/>
                </a:schemeClr>
              </a:solidFill>
            </a:endParaRPr>
          </a:p>
          <a:p>
            <a:pPr>
              <a:buClr>
                <a:schemeClr val="accent1"/>
              </a:buClr>
              <a:buFont typeface="Arial" charset="0"/>
              <a:buChar char="•"/>
            </a:pPr>
            <a:r>
              <a:rPr lang="en-US" sz="2200" dirty="0">
                <a:solidFill>
                  <a:schemeClr val="tx1">
                    <a:lumMod val="65000"/>
                    <a:lumOff val="35000"/>
                  </a:schemeClr>
                </a:solidFill>
              </a:rPr>
              <a:t>Keep up with the gradebook!</a:t>
            </a:r>
          </a:p>
        </p:txBody>
      </p:sp>
    </p:spTree>
    <p:extLst>
      <p:ext uri="{BB962C8B-B14F-4D97-AF65-F5344CB8AC3E}">
        <p14:creationId xmlns:p14="http://schemas.microsoft.com/office/powerpoint/2010/main" val="9709594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Ion</Template>
  <TotalTime>38955</TotalTime>
  <Words>2005</Words>
  <Application>Microsoft Macintosh PowerPoint</Application>
  <PresentationFormat>On-screen Show (4:3)</PresentationFormat>
  <Paragraphs>317</Paragraphs>
  <Slides>60</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メイリオ</vt:lpstr>
      <vt:lpstr>Arial</vt:lpstr>
      <vt:lpstr>Calibri</vt:lpstr>
      <vt:lpstr>Century Gothic</vt:lpstr>
      <vt:lpstr>Wingdings 3</vt:lpstr>
      <vt:lpstr>Ion</vt:lpstr>
      <vt:lpstr>Informatics 43</vt:lpstr>
      <vt:lpstr>Today’s Lecture</vt:lpstr>
      <vt:lpstr>Today’s Lecture</vt:lpstr>
      <vt:lpstr>Course Basics</vt:lpstr>
      <vt:lpstr>Teaching Staff</vt:lpstr>
      <vt:lpstr>Course Basics (II)</vt:lpstr>
      <vt:lpstr>Quizzes</vt:lpstr>
      <vt:lpstr>Grading (I)</vt:lpstr>
      <vt:lpstr>Grading (II)</vt:lpstr>
      <vt:lpstr>Cheating</vt:lpstr>
      <vt:lpstr>Late Work</vt:lpstr>
      <vt:lpstr>Questions</vt:lpstr>
      <vt:lpstr>Rules for Success in Info 43 (I)</vt:lpstr>
      <vt:lpstr>Rules for Success in Info 43 (II)</vt:lpstr>
      <vt:lpstr>Today’s Lecture</vt:lpstr>
      <vt:lpstr>Who am I?</vt:lpstr>
      <vt:lpstr>Who are you?</vt:lpstr>
      <vt:lpstr>Who are you?</vt:lpstr>
      <vt:lpstr>Who are you?</vt:lpstr>
      <vt:lpstr>Who are you?</vt:lpstr>
      <vt:lpstr>Today’s Lecture</vt:lpstr>
      <vt:lpstr>Today’s Lecture</vt:lpstr>
      <vt:lpstr>Software is everywhere: cars</vt:lpstr>
      <vt:lpstr>Software is everywhere: medical field</vt:lpstr>
      <vt:lpstr>Software is everywhere: medical field</vt:lpstr>
      <vt:lpstr>Software is everywhere: medical field</vt:lpstr>
      <vt:lpstr>Software is everywhere: politics</vt:lpstr>
      <vt:lpstr>Software is everywhere: politics</vt:lpstr>
      <vt:lpstr>Software is everywhere: politics</vt:lpstr>
      <vt:lpstr>Software is everywhere: the military</vt:lpstr>
      <vt:lpstr>Software is everywhere: space</vt:lpstr>
      <vt:lpstr>Software is everywhere: disaster response</vt:lpstr>
      <vt:lpstr>Software is everywhere: Refugee Crisis</vt:lpstr>
      <vt:lpstr>Software is everywhere: Siri saved my life</vt:lpstr>
      <vt:lpstr>Software is everywhere: Star Wars</vt:lpstr>
      <vt:lpstr>Software is everywhere: games</vt:lpstr>
      <vt:lpstr>Software is everywhere: law enforcement</vt:lpstr>
      <vt:lpstr>Software is everywhere: college must-haves</vt:lpstr>
      <vt:lpstr>Software is everywhere: college must-haves</vt:lpstr>
      <vt:lpstr>Software is everywhere: college must-haves</vt:lpstr>
      <vt:lpstr>Software is everywhere: college must-haves</vt:lpstr>
      <vt:lpstr>Software…</vt:lpstr>
      <vt:lpstr>Software…</vt:lpstr>
      <vt:lpstr>Today’s Lecture</vt:lpstr>
      <vt:lpstr>What is Software Engineering?</vt:lpstr>
      <vt:lpstr>What is Software Engineering?</vt:lpstr>
      <vt:lpstr>What is Software Engineering?</vt:lpstr>
      <vt:lpstr>What is Software Engineering?</vt:lpstr>
      <vt:lpstr>Software Engineering</vt:lpstr>
      <vt:lpstr>Software Engineering</vt:lpstr>
      <vt:lpstr>Software Engineering</vt:lpstr>
      <vt:lpstr>Software Engineering</vt:lpstr>
      <vt:lpstr>Software Engineering</vt:lpstr>
      <vt:lpstr>Software Engineering</vt:lpstr>
      <vt:lpstr>Software Engineering</vt:lpstr>
      <vt:lpstr>The Process of Constructing Software</vt:lpstr>
      <vt:lpstr>Phases of Development other than Programming</vt:lpstr>
      <vt:lpstr>Principles and qualities of enduring value</vt:lpstr>
      <vt:lpstr>Summary</vt:lpstr>
      <vt:lpstr>Next Time</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Informatics 43 – April 2, 2013</dc:title>
  <dc:creator>Frost,Dan</dc:creator>
  <cp:lastModifiedBy>Microsoft Office User</cp:lastModifiedBy>
  <cp:revision>398</cp:revision>
  <cp:lastPrinted>2017-09-27T13:11:13Z</cp:lastPrinted>
  <dcterms:created xsi:type="dcterms:W3CDTF">2013-03-30T19:26:03Z</dcterms:created>
  <dcterms:modified xsi:type="dcterms:W3CDTF">2018-04-04T01:33:24Z</dcterms:modified>
</cp:coreProperties>
</file>